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9"/>
  </p:notesMasterIdLst>
  <p:handoutMasterIdLst>
    <p:handoutMasterId r:id="rId20"/>
  </p:handoutMasterIdLst>
  <p:sldIdLst>
    <p:sldId id="265" r:id="rId2"/>
    <p:sldId id="333" r:id="rId3"/>
    <p:sldId id="327" r:id="rId4"/>
    <p:sldId id="359" r:id="rId5"/>
    <p:sldId id="360" r:id="rId6"/>
    <p:sldId id="361" r:id="rId7"/>
    <p:sldId id="328" r:id="rId8"/>
    <p:sldId id="362" r:id="rId9"/>
    <p:sldId id="363" r:id="rId10"/>
    <p:sldId id="364" r:id="rId11"/>
    <p:sldId id="365" r:id="rId12"/>
    <p:sldId id="366" r:id="rId13"/>
    <p:sldId id="367" r:id="rId14"/>
    <p:sldId id="369" r:id="rId15"/>
    <p:sldId id="370" r:id="rId16"/>
    <p:sldId id="331" r:id="rId17"/>
    <p:sldId id="263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7" autoAdjust="0"/>
    <p:restoredTop sz="94668" autoAdjust="0"/>
  </p:normalViewPr>
  <p:slideViewPr>
    <p:cSldViewPr snapToGrid="0" snapToObjects="1" showGuides="1">
      <p:cViewPr varScale="1">
        <p:scale>
          <a:sx n="141" d="100"/>
          <a:sy n="141" d="100"/>
        </p:scale>
        <p:origin x="832" y="176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5/25/23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1:12:17.0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1:12:20.3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1:12:20.4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1:12:20.5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1:12:20.6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1:16:01.6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1:16:02.5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1:16:02.6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1:16:02.8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1:16:02.9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1:16:39.2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1:12:17.1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1:16:39.3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1:16:39.6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1:16:39.8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1:12:17.7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1:12:17.9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1:12:18.1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1:12:18.2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1:12:19.5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1:12:19.9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1:12:20.1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5/25/23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7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8.xml"/><Relationship Id="rId18" Type="http://schemas.openxmlformats.org/officeDocument/2006/relationships/customXml" Target="../ink/ink13.xml"/><Relationship Id="rId26" Type="http://schemas.openxmlformats.org/officeDocument/2006/relationships/customXml" Target="../ink/ink20.xml"/><Relationship Id="rId3" Type="http://schemas.openxmlformats.org/officeDocument/2006/relationships/image" Target="../media/image27.png"/><Relationship Id="rId21" Type="http://schemas.openxmlformats.org/officeDocument/2006/relationships/customXml" Target="../ink/ink15.xml"/><Relationship Id="rId7" Type="http://schemas.openxmlformats.org/officeDocument/2006/relationships/customXml" Target="../ink/ink2.xml"/><Relationship Id="rId12" Type="http://schemas.openxmlformats.org/officeDocument/2006/relationships/customXml" Target="../ink/ink7.xml"/><Relationship Id="rId17" Type="http://schemas.openxmlformats.org/officeDocument/2006/relationships/customXml" Target="../ink/ink12.xml"/><Relationship Id="rId25" Type="http://schemas.openxmlformats.org/officeDocument/2006/relationships/customXml" Target="../ink/ink19.xml"/><Relationship Id="rId2" Type="http://schemas.openxmlformats.org/officeDocument/2006/relationships/image" Target="../media/image26.png"/><Relationship Id="rId16" Type="http://schemas.openxmlformats.org/officeDocument/2006/relationships/customXml" Target="../ink/ink11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customXml" Target="../ink/ink6.xml"/><Relationship Id="rId24" Type="http://schemas.openxmlformats.org/officeDocument/2006/relationships/customXml" Target="../ink/ink18.xml"/><Relationship Id="rId5" Type="http://schemas.openxmlformats.org/officeDocument/2006/relationships/customXml" Target="../ink/ink1.xml"/><Relationship Id="rId15" Type="http://schemas.openxmlformats.org/officeDocument/2006/relationships/customXml" Target="../ink/ink10.xml"/><Relationship Id="rId23" Type="http://schemas.openxmlformats.org/officeDocument/2006/relationships/customXml" Target="../ink/ink17.xml"/><Relationship Id="rId28" Type="http://schemas.openxmlformats.org/officeDocument/2006/relationships/customXml" Target="../ink/ink22.xml"/><Relationship Id="rId10" Type="http://schemas.openxmlformats.org/officeDocument/2006/relationships/customXml" Target="../ink/ink5.xml"/><Relationship Id="rId19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customXml" Target="../ink/ink4.xml"/><Relationship Id="rId14" Type="http://schemas.openxmlformats.org/officeDocument/2006/relationships/customXml" Target="../ink/ink9.xml"/><Relationship Id="rId22" Type="http://schemas.openxmlformats.org/officeDocument/2006/relationships/customXml" Target="../ink/ink16.xml"/><Relationship Id="rId27" Type="http://schemas.openxmlformats.org/officeDocument/2006/relationships/customXml" Target="../ink/ink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2550" y="2219325"/>
            <a:ext cx="8573632" cy="70485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ru-RU" sz="2400" b="1" dirty="0">
                <a:solidFill>
                  <a:schemeClr val="bg1"/>
                </a:solidFill>
                <a:effectLst/>
                <a:latin typeface="Golos Text" panose="020B0503020202020204"/>
                <a:ea typeface="Times New Roman" panose="02020603050405020304" pitchFamily="18" charset="0"/>
                <a:cs typeface="Times New Roman" panose="02020603050405020304" pitchFamily="18" charset="0"/>
              </a:rPr>
              <a:t>Установление зависимостей положения оптических переходов углеродных наночастиц в красной и ближней инфракрасной спектральных областях</a:t>
            </a:r>
            <a:endParaRPr lang="ru-RU" sz="2400" dirty="0">
              <a:solidFill>
                <a:schemeClr val="bg1"/>
              </a:solidFill>
              <a:effectLst/>
              <a:latin typeface="Golos Text" panose="020B0503020202020204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5AAB4-8929-805D-DE48-B947A0F904B6}"/>
              </a:ext>
            </a:extLst>
          </p:cNvPr>
          <p:cNvSpPr txBox="1"/>
          <p:nvPr/>
        </p:nvSpPr>
        <p:spPr>
          <a:xfrm>
            <a:off x="1763303" y="3861041"/>
            <a:ext cx="6000044" cy="1172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2400" dirty="0">
                <a:solidFill>
                  <a:schemeClr val="bg1"/>
                </a:solidFill>
                <a:effectLst/>
                <a:latin typeface="Golos Text" panose="020B0503020202020204"/>
                <a:ea typeface="Calibri" panose="020F0502020204030204" pitchFamily="34" charset="0"/>
                <a:cs typeface="Times New Roman" panose="02020603050405020304" pitchFamily="18" charset="0"/>
              </a:rPr>
              <a:t>Тучин В.С. </a:t>
            </a:r>
          </a:p>
          <a:p>
            <a:pPr algn="ctr">
              <a:lnSpc>
                <a:spcPct val="90000"/>
              </a:lnSpc>
            </a:pPr>
            <a:r>
              <a:rPr lang="ru-RU" altLang="ru-RU" sz="1800" b="1" dirty="0">
                <a:solidFill>
                  <a:schemeClr val="bg1"/>
                </a:solidFill>
                <a:latin typeface="Golos Text" panose="020B0503020202020204"/>
                <a:cs typeface="Times New Roman" panose="02020603050405020304" pitchFamily="18" charset="0"/>
              </a:rPr>
              <a:t>НОЦ «Физика наноструктур», Университет ИТМО</a:t>
            </a:r>
          </a:p>
          <a:p>
            <a:pPr algn="ctr">
              <a:lnSpc>
                <a:spcPct val="90000"/>
              </a:lnSpc>
            </a:pPr>
            <a:r>
              <a:rPr lang="ru-RU" altLang="ru-RU" b="1" dirty="0">
                <a:solidFill>
                  <a:schemeClr val="bg1"/>
                </a:solidFill>
                <a:latin typeface="Golos Text" panose="020B0503020202020204"/>
                <a:cs typeface="Times New Roman" panose="02020603050405020304" pitchFamily="18" charset="0"/>
              </a:rPr>
              <a:t>Научный руководитель</a:t>
            </a:r>
            <a:r>
              <a:rPr lang="en-GB" altLang="ru-RU" b="1" dirty="0">
                <a:solidFill>
                  <a:schemeClr val="bg1"/>
                </a:solidFill>
                <a:latin typeface="Golos Text" panose="020B0503020202020204"/>
                <a:cs typeface="Times New Roman" panose="02020603050405020304" pitchFamily="18" charset="0"/>
              </a:rPr>
              <a:t>: </a:t>
            </a:r>
            <a:r>
              <a:rPr lang="ru-RU" altLang="ru-RU" b="1" dirty="0">
                <a:solidFill>
                  <a:schemeClr val="bg1"/>
                </a:solidFill>
                <a:latin typeface="Golos Text" panose="020B0503020202020204"/>
                <a:cs typeface="Times New Roman" panose="02020603050405020304" pitchFamily="18" charset="0"/>
              </a:rPr>
              <a:t>Ушакова Е.В.</a:t>
            </a:r>
            <a:r>
              <a:rPr lang="en-GB" altLang="ru-RU" b="1" dirty="0">
                <a:solidFill>
                  <a:schemeClr val="bg1"/>
                </a:solidFill>
                <a:latin typeface="Golos Text" panose="020B0503020202020204"/>
                <a:cs typeface="Times New Roman" panose="02020603050405020304" pitchFamily="18" charset="0"/>
              </a:rPr>
              <a:t>, </a:t>
            </a:r>
            <a:r>
              <a:rPr lang="ru-RU" altLang="ru-RU" b="1" dirty="0">
                <a:solidFill>
                  <a:schemeClr val="bg1"/>
                </a:solidFill>
                <a:latin typeface="Golos Text" panose="020B0503020202020204"/>
                <a:cs typeface="Times New Roman" panose="02020603050405020304" pitchFamily="18" charset="0"/>
              </a:rPr>
              <a:t>к. ф.-м. наук</a:t>
            </a:r>
            <a:endParaRPr lang="en-US" altLang="ru-RU" sz="1800" b="1" dirty="0">
              <a:solidFill>
                <a:schemeClr val="bg1"/>
              </a:solidFill>
              <a:latin typeface="Golos Text" panose="020B0503020202020204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b="0" i="0" dirty="0">
                <a:solidFill>
                  <a:schemeClr val="bg1"/>
                </a:solidFill>
                <a:effectLst/>
                <a:latin typeface="Golos Text" panose="020B0503020202020204"/>
                <a:cs typeface="Times New Roman" panose="02020603050405020304" pitchFamily="18" charset="0"/>
              </a:rPr>
              <a:t>vlad.fioitu56@gmail.com</a:t>
            </a:r>
            <a:endParaRPr lang="nl-NL" dirty="0">
              <a:solidFill>
                <a:schemeClr val="bg1"/>
              </a:solidFill>
              <a:latin typeface="Golos Text" panose="020B0503020202020204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Кластеризация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C1ABC8D-7528-A336-4630-DA715DCC849C}"/>
              </a:ext>
            </a:extLst>
          </p:cNvPr>
          <p:cNvCxnSpPr>
            <a:cxnSpLocks/>
          </p:cNvCxnSpPr>
          <p:nvPr/>
        </p:nvCxnSpPr>
        <p:spPr>
          <a:xfrm>
            <a:off x="4703276" y="977774"/>
            <a:ext cx="0" cy="386583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31120D-606E-C3DB-46DB-06EB76B9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94" y="1311788"/>
            <a:ext cx="1284646" cy="5466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417C27-7A38-4EF1-FB5C-D8531C495E52}"/>
              </a:ext>
            </a:extLst>
          </p:cNvPr>
          <p:cNvSpPr txBox="1"/>
          <p:nvPr/>
        </p:nvSpPr>
        <p:spPr>
          <a:xfrm>
            <a:off x="1440445" y="1024752"/>
            <a:ext cx="5006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252525"/>
                </a:solidFill>
                <a:latin typeface="Golos Text" panose="020B0503020202020204"/>
                <a:ea typeface="Times New Roman" panose="02020603050405020304" pitchFamily="18" charset="0"/>
              </a:rPr>
              <a:t>Нормализация</a:t>
            </a:r>
            <a:r>
              <a:rPr lang="ru-RU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:</a:t>
            </a:r>
          </a:p>
        </p:txBody>
      </p:sp>
      <p:sp>
        <p:nvSpPr>
          <p:cNvPr id="14" name="Стрелка вправо 13">
            <a:extLst>
              <a:ext uri="{FF2B5EF4-FFF2-40B4-BE49-F238E27FC236}">
                <a16:creationId xmlns:a16="http://schemas.microsoft.com/office/drawing/2014/main" id="{799314EE-EB74-6B38-A9B4-6D9914511E53}"/>
              </a:ext>
            </a:extLst>
          </p:cNvPr>
          <p:cNvSpPr/>
          <p:nvPr/>
        </p:nvSpPr>
        <p:spPr>
          <a:xfrm>
            <a:off x="4388517" y="2589216"/>
            <a:ext cx="525101" cy="353085"/>
          </a:xfrm>
          <a:prstGeom prst="rightArrow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49E3B4-0AC7-9066-E562-6783BF337D6F}"/>
              </a:ext>
            </a:extLst>
          </p:cNvPr>
          <p:cNvSpPr txBox="1"/>
          <p:nvPr/>
        </p:nvSpPr>
        <p:spPr>
          <a:xfrm>
            <a:off x="8720797" y="4759585"/>
            <a:ext cx="45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Golos Text" panose="020B0503020202020204"/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19C269-7506-BA73-8DF5-75B1D5261226}"/>
              </a:ext>
            </a:extLst>
          </p:cNvPr>
          <p:cNvSpPr txBox="1"/>
          <p:nvPr/>
        </p:nvSpPr>
        <p:spPr>
          <a:xfrm>
            <a:off x="325860" y="4078910"/>
            <a:ext cx="4377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Golos Text" panose="020B0503020202020204"/>
              </a:rPr>
              <a:t>Кластеризация позволяет увидеть, как из разных прекурсоров и при разных параметрах синтеза могут формироваться похожие оптические центры в </a:t>
            </a:r>
            <a:r>
              <a:rPr lang="ru-RU" sz="1200">
                <a:latin typeface="Golos Text" panose="020B0503020202020204"/>
              </a:rPr>
              <a:t>углеродных точках</a:t>
            </a:r>
            <a:r>
              <a:rPr lang="ru-RU" sz="1200" dirty="0">
                <a:latin typeface="Golos Text" panose="020B0503020202020204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99251-59F7-ABDF-A8D0-1AAE1EB3E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618" y="1027153"/>
            <a:ext cx="3746744" cy="37543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DB153A-FD17-BBAB-3770-5841DC0EA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811" y="1895110"/>
            <a:ext cx="2893917" cy="218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19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Кластеризация</a:t>
            </a:r>
            <a:r>
              <a:rPr lang="en-GB" dirty="0"/>
              <a:t>: </a:t>
            </a:r>
            <a:r>
              <a:rPr lang="ru-RU" dirty="0"/>
              <a:t>анализ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417C27-7A38-4EF1-FB5C-D8531C495E52}"/>
              </a:ext>
            </a:extLst>
          </p:cNvPr>
          <p:cNvSpPr txBox="1"/>
          <p:nvPr/>
        </p:nvSpPr>
        <p:spPr>
          <a:xfrm>
            <a:off x="1929189" y="928972"/>
            <a:ext cx="50065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252525"/>
                </a:solidFill>
                <a:latin typeface="Golos Text" panose="020B0503020202020204"/>
                <a:ea typeface="Times New Roman" panose="02020603050405020304" pitchFamily="18" charset="0"/>
              </a:rPr>
              <a:t>Кластер 0</a:t>
            </a:r>
            <a:r>
              <a:rPr lang="ru-RU" sz="16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:</a:t>
            </a:r>
          </a:p>
        </p:txBody>
      </p:sp>
      <p:pic>
        <p:nvPicPr>
          <p:cNvPr id="4" name="Рисунок 3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DAFECA8C-ADFC-2AF6-0999-FF04B038A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0" y="1338457"/>
            <a:ext cx="3513950" cy="32881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078543-DEC2-A9BF-AC89-58C05951835F}"/>
              </a:ext>
            </a:extLst>
          </p:cNvPr>
          <p:cNvSpPr txBox="1"/>
          <p:nvPr/>
        </p:nvSpPr>
        <p:spPr>
          <a:xfrm>
            <a:off x="6359094" y="910984"/>
            <a:ext cx="50065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252525"/>
                </a:solidFill>
                <a:latin typeface="Golos Text" panose="020B0503020202020204"/>
                <a:ea typeface="Times New Roman" panose="02020603050405020304" pitchFamily="18" charset="0"/>
              </a:rPr>
              <a:t>Кластер 1</a:t>
            </a:r>
            <a:r>
              <a:rPr lang="ru-RU" sz="16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:</a:t>
            </a:r>
          </a:p>
        </p:txBody>
      </p:sp>
      <p:pic>
        <p:nvPicPr>
          <p:cNvPr id="9" name="Рисунок 8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3DA3FC8F-229E-907F-3967-A6CE069EE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952" y="1175514"/>
            <a:ext cx="3590293" cy="33877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FD636B-CAB5-9B1B-C09C-678BBB3BFC21}"/>
              </a:ext>
            </a:extLst>
          </p:cNvPr>
          <p:cNvSpPr txBox="1"/>
          <p:nvPr/>
        </p:nvSpPr>
        <p:spPr>
          <a:xfrm>
            <a:off x="8720797" y="4759585"/>
            <a:ext cx="45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Golos Text" panose="020B0503020202020204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05441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Кластеризация</a:t>
            </a:r>
            <a:r>
              <a:rPr lang="en-GB" dirty="0"/>
              <a:t>: </a:t>
            </a:r>
            <a:r>
              <a:rPr lang="ru-RU" dirty="0"/>
              <a:t>анализ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417C27-7A38-4EF1-FB5C-D8531C495E52}"/>
              </a:ext>
            </a:extLst>
          </p:cNvPr>
          <p:cNvSpPr txBox="1"/>
          <p:nvPr/>
        </p:nvSpPr>
        <p:spPr>
          <a:xfrm>
            <a:off x="1929189" y="928972"/>
            <a:ext cx="50065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252525"/>
                </a:solidFill>
                <a:latin typeface="Golos Text" panose="020B0503020202020204"/>
                <a:ea typeface="Times New Roman" panose="02020603050405020304" pitchFamily="18" charset="0"/>
              </a:rPr>
              <a:t>Кластер 2</a:t>
            </a:r>
            <a:r>
              <a:rPr lang="ru-RU" sz="16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078543-DEC2-A9BF-AC89-58C05951835F}"/>
              </a:ext>
            </a:extLst>
          </p:cNvPr>
          <p:cNvSpPr txBox="1"/>
          <p:nvPr/>
        </p:nvSpPr>
        <p:spPr>
          <a:xfrm>
            <a:off x="6359094" y="910984"/>
            <a:ext cx="50065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252525"/>
                </a:solidFill>
                <a:latin typeface="Golos Text" panose="020B0503020202020204"/>
                <a:ea typeface="Times New Roman" panose="02020603050405020304" pitchFamily="18" charset="0"/>
              </a:rPr>
              <a:t>Кластер 3</a:t>
            </a:r>
            <a:r>
              <a:rPr lang="ru-RU" sz="16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:</a:t>
            </a:r>
          </a:p>
        </p:txBody>
      </p:sp>
      <p:pic>
        <p:nvPicPr>
          <p:cNvPr id="3" name="Рисунок 2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CA03667-3473-4A26-FC59-955F93010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63" y="1249538"/>
            <a:ext cx="3699709" cy="3476505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F9060F79-E45E-F33C-8F90-C6F18CCA7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76" y="1233006"/>
            <a:ext cx="3787890" cy="35104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3A9F4F-BFAA-C7EA-3C0D-69CA53B62C71}"/>
              </a:ext>
            </a:extLst>
          </p:cNvPr>
          <p:cNvSpPr txBox="1"/>
          <p:nvPr/>
        </p:nvSpPr>
        <p:spPr>
          <a:xfrm>
            <a:off x="8720797" y="4759585"/>
            <a:ext cx="455852" cy="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Golos Text" panose="020B0503020202020204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63537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Верификация</a:t>
            </a:r>
            <a:r>
              <a:rPr lang="en-GB" dirty="0"/>
              <a:t>: </a:t>
            </a:r>
            <a:r>
              <a:rPr lang="ru-RU" dirty="0"/>
              <a:t>эксперимент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88ACA3-0027-4DAA-679A-A96B04DA3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71" y="1775219"/>
            <a:ext cx="3875134" cy="1996084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5A49BD9E-79CB-6347-AE93-3BE91EE61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123" y="83371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3E044D3D-783D-4653-2C9C-3DE7070397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8445"/>
              </p:ext>
            </p:extLst>
          </p:nvPr>
        </p:nvGraphicFramePr>
        <p:xfrm>
          <a:off x="6906518" y="818117"/>
          <a:ext cx="2866423" cy="2181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013200" imgH="2946400" progId="Origin95.Graph">
                  <p:embed/>
                </p:oleObj>
              </mc:Choice>
              <mc:Fallback>
                <p:oleObj r:id="rId3" imgW="4013200" imgH="2946400" progId="Origin95.Grap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6518" y="818117"/>
                        <a:ext cx="2866423" cy="21812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>
            <a:extLst>
              <a:ext uri="{FF2B5EF4-FFF2-40B4-BE49-F238E27FC236}">
                <a16:creationId xmlns:a16="http://schemas.microsoft.com/office/drawing/2014/main" id="{64E75ED6-E308-9D45-1F11-9D23AD46227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720159" y="2326740"/>
            <a:ext cx="62361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88860C0C-4817-DF08-1F3E-9DDDF6E88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281441"/>
              </p:ext>
            </p:extLst>
          </p:nvPr>
        </p:nvGraphicFramePr>
        <p:xfrm>
          <a:off x="4572000" y="924019"/>
          <a:ext cx="2661603" cy="2037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654300" imgH="2032000" progId="Origin95.Graph">
                  <p:embed/>
                </p:oleObj>
              </mc:Choice>
              <mc:Fallback>
                <p:oleObj r:id="rId5" imgW="2654300" imgH="2032000" progId="Origin95.Grap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924019"/>
                        <a:ext cx="2661603" cy="20370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Рисунок 11" descr="Изображение выглядит как снимок экрана, темнота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954B9FC4-E5EF-691C-A2C5-9CED888CDA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22" y="3014941"/>
            <a:ext cx="4442907" cy="1639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425C6462-0838-A4A9-F026-25B64839B174}"/>
              </a:ext>
            </a:extLst>
          </p:cNvPr>
          <p:cNvCxnSpPr>
            <a:cxnSpLocks/>
          </p:cNvCxnSpPr>
          <p:nvPr/>
        </p:nvCxnSpPr>
        <p:spPr>
          <a:xfrm>
            <a:off x="4364022" y="2961058"/>
            <a:ext cx="444290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7EF2BA-BFED-3D3B-B3E4-B002DF005AA2}"/>
              </a:ext>
            </a:extLst>
          </p:cNvPr>
          <p:cNvSpPr txBox="1"/>
          <p:nvPr/>
        </p:nvSpPr>
        <p:spPr>
          <a:xfrm>
            <a:off x="8720797" y="4759585"/>
            <a:ext cx="455852" cy="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Golos Text" panose="020B0503020202020204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448523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71" y="252553"/>
            <a:ext cx="7274459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Верификация</a:t>
            </a:r>
            <a:r>
              <a:rPr lang="en-GB" dirty="0"/>
              <a:t>: </a:t>
            </a:r>
            <a:r>
              <a:rPr lang="ru-RU" dirty="0"/>
              <a:t>множественная линейная  регрессия (</a:t>
            </a:r>
            <a:r>
              <a:rPr lang="en-GB" dirty="0"/>
              <a:t>CD-U)</a:t>
            </a:r>
            <a:endParaRPr lang="ru-RU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A49BD9E-79CB-6347-AE93-3BE91EE61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123" y="83371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4E75ED6-E308-9D45-1F11-9D23AD46227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720159" y="2326740"/>
            <a:ext cx="62361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2BA094-347F-4561-2AA9-50C64145471B}"/>
                  </a:ext>
                </a:extLst>
              </p:cNvPr>
              <p:cNvSpPr txBox="1"/>
              <p:nvPr/>
            </p:nvSpPr>
            <p:spPr>
              <a:xfrm>
                <a:off x="337071" y="1552403"/>
                <a:ext cx="8806929" cy="1035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ru-RU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𝑃𝐿</m:t>
                          </m:r>
                          <m:r>
                            <a:rPr lang="ru-RU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= </m:t>
                          </m:r>
                          <m:d>
                            <m:dPr>
                              <m:ctrlP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−0,</m:t>
                              </m:r>
                              <m:r>
                                <a:rPr lang="en-GB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71</m:t>
                              </m:r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𝑝𝑟𝑒𝑐𝑢𝑟𝑠𝑜</m:t>
                              </m:r>
                              <m:sSub>
                                <m:sSubPr>
                                  <m:ctrlP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lang="ru-RU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a:rPr lang="ru-RU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31,18×</m:t>
                              </m:r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𝑝𝑟𝑒𝑐𝑢𝑟𝑠𝑜</m:t>
                              </m:r>
                              <m:sSub>
                                <m:sSubPr>
                                  <m:ctrlP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lang="ru-RU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a:rPr lang="ru-RU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−7,11×</m:t>
                              </m:r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𝑟𝑒𝑎𝑔𝑒𝑛</m:t>
                              </m:r>
                              <m:sSub>
                                <m:sSubPr>
                                  <m:ctrlP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𝑚𝐿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ru-RU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−1,63×</m:t>
                              </m:r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𝑡𝑒𝑚𝑝𝑒𝑟𝑎𝑡𝑢𝑟</m:t>
                              </m:r>
                              <m:sSub>
                                <m:sSubPr>
                                  <m:ctrlP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  <m: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11,73×</m:t>
                              </m:r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𝑡𝑖𝑚</m:t>
                              </m:r>
                              <m:sSub>
                                <m:sSubPr>
                                  <m:ctrlP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+ 885,65</m:t>
                          </m:r>
                        </m:e>
                      </m:eqArr>
                    </m:oMath>
                  </m:oMathPara>
                </a14:m>
                <a:endParaRPr lang="ru-R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ru-RU" sz="1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 </a:t>
                </a:r>
                <a:endParaRPr lang="ru-R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ru-RU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𝑄𝑌</m:t>
                          </m:r>
                          <m:r>
                            <a:rPr lang="ru-RU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= </m:t>
                          </m:r>
                          <m:d>
                            <m:dPr>
                              <m:ctrlP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−0,06×</m:t>
                              </m:r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𝑝𝑟𝑒𝑐𝑢𝑟𝑠𝑜</m:t>
                              </m:r>
                              <m:sSub>
                                <m:sSubPr>
                                  <m:ctrlP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lang="ru-RU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a:rPr lang="ru-RU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−0,11×</m:t>
                              </m:r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𝑝𝑟𝑒𝑐𝑢𝑟𝑠𝑜</m:t>
                              </m:r>
                              <m:sSub>
                                <m:sSubPr>
                                  <m:ctrlP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lang="ru-RU" sz="1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a:rPr lang="ru-RU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−0,56×</m:t>
                              </m:r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𝑟𝑒𝑎𝑔𝑒𝑛</m:t>
                              </m:r>
                              <m:sSub>
                                <m:sSubPr>
                                  <m:ctrlP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𝑚𝐿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ru-RU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0,38×</m:t>
                              </m:r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𝑡𝑒𝑚𝑝𝑒𝑟𝑎𝑡𝑢𝑟</m:t>
                              </m:r>
                              <m:sSub>
                                <m:sSubPr>
                                  <m:ctrlP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  <m: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4,35×</m:t>
                              </m:r>
                              <m:r>
                                <a:rPr lang="ru-RU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𝑡𝑖𝑚</m:t>
                              </m:r>
                              <m:sSub>
                                <m:sSubPr>
                                  <m:ctrlP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ru-RU" sz="1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−54,76</m:t>
                          </m:r>
                        </m:e>
                      </m:eqArr>
                    </m:oMath>
                  </m:oMathPara>
                </a14:m>
                <a:endParaRPr lang="ru-RU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2BA094-347F-4561-2AA9-50C641454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71" y="1552403"/>
                <a:ext cx="8806929" cy="1035027"/>
              </a:xfrm>
              <a:prstGeom prst="rect">
                <a:avLst/>
              </a:prstGeom>
              <a:blipFill>
                <a:blip r:embed="rId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CB12423-BAFF-C8CF-1486-55EB89CF6B9E}"/>
              </a:ext>
            </a:extLst>
          </p:cNvPr>
          <p:cNvSpPr txBox="1"/>
          <p:nvPr/>
        </p:nvSpPr>
        <p:spPr>
          <a:xfrm>
            <a:off x="495677" y="906072"/>
            <a:ext cx="81526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252525"/>
                </a:solidFill>
                <a:latin typeface="Golos Text" panose="020B0503020202020204"/>
                <a:ea typeface="Times New Roman" panose="02020603050405020304" pitchFamily="18" charset="0"/>
              </a:rPr>
              <a:t>М</a:t>
            </a:r>
            <a:r>
              <a:rPr lang="ru-RU" sz="18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ногопараметрические линейные зависимости положения полосы ФЛ и значения квантового выхода ФЛ</a:t>
            </a:r>
            <a:r>
              <a:rPr lang="ru-RU" dirty="0">
                <a:effectLst/>
                <a:latin typeface="Golos Text" panose="020B0503020202020204"/>
              </a:rPr>
              <a:t> </a:t>
            </a:r>
            <a:endParaRPr lang="ru-RU" dirty="0">
              <a:latin typeface="Golos Text" panose="020B0503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C8B5D-036A-41BD-8151-E562D3428598}"/>
              </a:ext>
            </a:extLst>
          </p:cNvPr>
          <p:cNvSpPr txBox="1"/>
          <p:nvPr/>
        </p:nvSpPr>
        <p:spPr>
          <a:xfrm>
            <a:off x="255590" y="2572316"/>
            <a:ext cx="4144394" cy="2275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Метрики для длины волны ФЛ: </a:t>
            </a:r>
            <a:r>
              <a:rPr lang="ru-RU" sz="12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44,9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 – среднеквадратичная ошибка (</a:t>
            </a:r>
            <a:r>
              <a:rPr lang="en-GB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RMSE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); </a:t>
            </a:r>
            <a:r>
              <a:rPr lang="ru-RU" sz="12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34,9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 – средняя абсолютная ошибка (</a:t>
            </a:r>
            <a:r>
              <a:rPr lang="en-GB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MAE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); </a:t>
            </a:r>
            <a:r>
              <a:rPr lang="ru-RU" sz="12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0,1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 – коэффициент детерминации (</a:t>
            </a:r>
            <a:r>
              <a:rPr lang="en-GB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R</a:t>
            </a:r>
            <a:r>
              <a:rPr lang="ru-RU" sz="1200" baseline="300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2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).</a:t>
            </a:r>
            <a:endParaRPr lang="ru-RU" sz="1200" dirty="0">
              <a:effectLst/>
              <a:latin typeface="Golos Text" panose="020B0503020202020204"/>
              <a:ea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Метрики для квантового выхода ФЛ: </a:t>
            </a:r>
            <a:r>
              <a:rPr lang="ru-RU" sz="12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7,1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 – среднеквадратичная ошибка (</a:t>
            </a:r>
            <a:r>
              <a:rPr lang="en-GB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RMSE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); </a:t>
            </a:r>
            <a:r>
              <a:rPr lang="ru-RU" sz="12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6,4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 – средняя абсолютная ошибка (</a:t>
            </a:r>
            <a:r>
              <a:rPr lang="en-GB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MAE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); </a:t>
            </a:r>
            <a:r>
              <a:rPr lang="ru-RU" sz="12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0,7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 – коэффициент детерминации (</a:t>
            </a:r>
            <a:r>
              <a:rPr lang="en-GB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R</a:t>
            </a:r>
            <a:r>
              <a:rPr lang="ru-RU" sz="1200" baseline="300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2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).</a:t>
            </a:r>
            <a:endParaRPr lang="ru-RU" sz="1200" dirty="0">
              <a:effectLst/>
              <a:latin typeface="Golos Text" panose="020B0503020202020204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9C766-8FA6-F09D-8C5B-42E1A3FA92E3}"/>
              </a:ext>
            </a:extLst>
          </p:cNvPr>
          <p:cNvSpPr txBox="1"/>
          <p:nvPr/>
        </p:nvSpPr>
        <p:spPr>
          <a:xfrm>
            <a:off x="4901672" y="2587996"/>
            <a:ext cx="3606929" cy="1725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Подставляя параметры синтеза </a:t>
            </a:r>
            <a:r>
              <a:rPr lang="en-US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CD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-</a:t>
            </a:r>
            <a:r>
              <a:rPr lang="en-US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U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: длина волны ФЛ ‑ </a:t>
            </a:r>
            <a:r>
              <a:rPr lang="ru-RU" sz="12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677 </a:t>
            </a:r>
            <a:r>
              <a:rPr lang="ru-RU" sz="1200" b="1" dirty="0" err="1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нм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 и квантовый выход – </a:t>
            </a:r>
            <a:r>
              <a:rPr lang="ru-RU" sz="12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42%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. Предсказанная длина волны ФЛ только на </a:t>
            </a:r>
            <a:r>
              <a:rPr lang="ru-RU" sz="12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47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нм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 отличается от предсказанной: </a:t>
            </a:r>
            <a:r>
              <a:rPr lang="ru-RU" sz="12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630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 против 677 </a:t>
            </a:r>
            <a:r>
              <a:rPr lang="ru-RU" sz="1200" dirty="0" err="1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нм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. Однако полученное экспериментально значение квантового выхода ФЛ равно </a:t>
            </a:r>
            <a:r>
              <a:rPr lang="ru-RU" sz="12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3%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.</a:t>
            </a:r>
            <a:endParaRPr lang="ru-RU" sz="1200" dirty="0">
              <a:effectLst/>
              <a:latin typeface="Golos Text" panose="020B0503020202020204"/>
              <a:ea typeface="Times New Roman" panose="02020603050405020304" pitchFamily="18" charset="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3562827-1760-FA71-5ABC-F2026CBF9E0F}"/>
              </a:ext>
            </a:extLst>
          </p:cNvPr>
          <p:cNvCxnSpPr>
            <a:cxnSpLocks/>
          </p:cNvCxnSpPr>
          <p:nvPr/>
        </p:nvCxnSpPr>
        <p:spPr>
          <a:xfrm flipH="1">
            <a:off x="313391" y="2587430"/>
            <a:ext cx="851721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C06C4B7-7E00-6566-27D5-16E308243637}"/>
              </a:ext>
            </a:extLst>
          </p:cNvPr>
          <p:cNvCxnSpPr>
            <a:cxnSpLocks/>
          </p:cNvCxnSpPr>
          <p:nvPr/>
        </p:nvCxnSpPr>
        <p:spPr>
          <a:xfrm>
            <a:off x="4730093" y="2587430"/>
            <a:ext cx="0" cy="226006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E1DE871-89E8-DCB0-AD0C-6C378D030EC4}"/>
              </a:ext>
            </a:extLst>
          </p:cNvPr>
          <p:cNvSpPr txBox="1"/>
          <p:nvPr/>
        </p:nvSpPr>
        <p:spPr>
          <a:xfrm>
            <a:off x="8720797" y="4759585"/>
            <a:ext cx="455852" cy="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Golos Text" panose="020B0503020202020204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723587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71" y="252553"/>
            <a:ext cx="7274459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Верификация</a:t>
            </a:r>
            <a:r>
              <a:rPr lang="en-GB" dirty="0"/>
              <a:t>: </a:t>
            </a:r>
            <a:r>
              <a:rPr lang="ru-RU" dirty="0"/>
              <a:t>множественная линейная  регрессия (</a:t>
            </a:r>
            <a:r>
              <a:rPr lang="en-GB" dirty="0"/>
              <a:t>CD-ref)</a:t>
            </a:r>
            <a:endParaRPr lang="ru-RU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A49BD9E-79CB-6347-AE93-3BE91EE61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123" y="83371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4E75ED6-E308-9D45-1F11-9D23AD46227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720159" y="2326740"/>
            <a:ext cx="62361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12423-BAFF-C8CF-1486-55EB89CF6B9E}"/>
              </a:ext>
            </a:extLst>
          </p:cNvPr>
          <p:cNvSpPr txBox="1"/>
          <p:nvPr/>
        </p:nvSpPr>
        <p:spPr>
          <a:xfrm>
            <a:off x="495677" y="906072"/>
            <a:ext cx="81526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252525"/>
                </a:solidFill>
                <a:latin typeface="Golos Text" panose="020B0503020202020204"/>
                <a:ea typeface="Times New Roman" panose="02020603050405020304" pitchFamily="18" charset="0"/>
              </a:rPr>
              <a:t>М</a:t>
            </a:r>
            <a:r>
              <a:rPr lang="ru-RU" sz="18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ногопараметрические линейные зависимости положения полосы ФЛ и значения квантового выхода ФЛ</a:t>
            </a:r>
            <a:r>
              <a:rPr lang="ru-RU" dirty="0">
                <a:effectLst/>
                <a:latin typeface="Golos Text" panose="020B0503020202020204"/>
              </a:rPr>
              <a:t> </a:t>
            </a:r>
            <a:endParaRPr lang="ru-RU" dirty="0">
              <a:latin typeface="Golos Text" panose="020B0503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C8B5D-036A-41BD-8151-E562D3428598}"/>
              </a:ext>
            </a:extLst>
          </p:cNvPr>
          <p:cNvSpPr txBox="1"/>
          <p:nvPr/>
        </p:nvSpPr>
        <p:spPr>
          <a:xfrm>
            <a:off x="255590" y="2572316"/>
            <a:ext cx="4144394" cy="2002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Метрики для длины волны ФЛ: </a:t>
            </a:r>
            <a:r>
              <a:rPr lang="ru-RU" sz="12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1,7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 – среднеквадратичная ошибка (</a:t>
            </a:r>
            <a:r>
              <a:rPr lang="en-GB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RMSE); </a:t>
            </a:r>
            <a:r>
              <a:rPr lang="en-GB" sz="12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1,1</a:t>
            </a:r>
            <a:r>
              <a:rPr lang="en-GB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 – 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средняя абсолютная ошибка (</a:t>
            </a:r>
            <a:r>
              <a:rPr lang="en-GB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MAE); </a:t>
            </a:r>
            <a:r>
              <a:rPr lang="en-GB" sz="12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0,9</a:t>
            </a:r>
            <a:r>
              <a:rPr lang="en-GB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 – 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коэффициент детерминации (</a:t>
            </a:r>
            <a:r>
              <a:rPr lang="en-GB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R2).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Метрики для квантового выхода ФЛ: </a:t>
            </a:r>
            <a:r>
              <a:rPr lang="ru-RU" sz="12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4,8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 – среднеквадратичная ошибка (</a:t>
            </a:r>
            <a:r>
              <a:rPr lang="en-GB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RMSE); </a:t>
            </a:r>
            <a:r>
              <a:rPr lang="en-GB" sz="12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4,1</a:t>
            </a:r>
            <a:r>
              <a:rPr lang="en-GB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 – 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средняя абсолютная ошибка (</a:t>
            </a:r>
            <a:r>
              <a:rPr lang="en-GB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MAE); </a:t>
            </a:r>
            <a:r>
              <a:rPr lang="en-GB" sz="12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0,9</a:t>
            </a:r>
            <a:r>
              <a:rPr lang="en-GB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 – 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коэффициент детерминации (</a:t>
            </a:r>
            <a:r>
              <a:rPr lang="en-GB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R2).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9C766-8FA6-F09D-8C5B-42E1A3FA92E3}"/>
              </a:ext>
            </a:extLst>
          </p:cNvPr>
          <p:cNvSpPr txBox="1"/>
          <p:nvPr/>
        </p:nvSpPr>
        <p:spPr>
          <a:xfrm>
            <a:off x="4901672" y="2550009"/>
            <a:ext cx="3606929" cy="2279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Подставляя параметры синтеза из таблицы 2 в уравнения (4) и (5) для </a:t>
            </a:r>
            <a:r>
              <a:rPr lang="en-GB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CD-ref, 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были получены следующие значения: длина волны ФЛ - </a:t>
            </a:r>
            <a:r>
              <a:rPr lang="ru-RU" sz="12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623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нм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. Предсказанная длина волны практически совпадает с экспериментальной (</a:t>
            </a:r>
            <a:r>
              <a:rPr lang="ru-RU" sz="1200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645 </a:t>
            </a:r>
            <a:r>
              <a:rPr lang="ru-RU" sz="1200" b="1" dirty="0" err="1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нм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). Квантовый выход ФЛ оказалось, что сильно зависит от наличия второго прекурсора и не может быть предсказан для случая, когда используется только ЛК.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3562827-1760-FA71-5ABC-F2026CBF9E0F}"/>
              </a:ext>
            </a:extLst>
          </p:cNvPr>
          <p:cNvCxnSpPr>
            <a:cxnSpLocks/>
          </p:cNvCxnSpPr>
          <p:nvPr/>
        </p:nvCxnSpPr>
        <p:spPr>
          <a:xfrm flipH="1">
            <a:off x="313391" y="2587430"/>
            <a:ext cx="851721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C06C4B7-7E00-6566-27D5-16E308243637}"/>
              </a:ext>
            </a:extLst>
          </p:cNvPr>
          <p:cNvCxnSpPr>
            <a:cxnSpLocks/>
          </p:cNvCxnSpPr>
          <p:nvPr/>
        </p:nvCxnSpPr>
        <p:spPr>
          <a:xfrm>
            <a:off x="4730093" y="2587430"/>
            <a:ext cx="0" cy="226006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D9FF88-6F74-5C3D-A906-07147C6C704D}"/>
                  </a:ext>
                </a:extLst>
              </p:cNvPr>
              <p:cNvSpPr txBox="1"/>
              <p:nvPr/>
            </p:nvSpPr>
            <p:spPr>
              <a:xfrm>
                <a:off x="337071" y="1301769"/>
                <a:ext cx="8806929" cy="1275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0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𝑃𝐿</m:t>
                          </m:r>
                          <m:r>
                            <a:rPr lang="ru-RU" sz="1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= </m:t>
                          </m:r>
                          <m:d>
                            <m:dPr>
                              <m:ctrlP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−0,</m:t>
                              </m:r>
                              <m:r>
                                <a:rPr lang="en-GB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75</m:t>
                              </m:r>
                              <m: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𝑝𝑟𝑒𝑐𝑢𝑟𝑠𝑜</m:t>
                              </m:r>
                              <m:sSub>
                                <m:sSubPr>
                                  <m:ctrlP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1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lang="ru-RU" sz="1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a:rPr lang="ru-RU" sz="1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10,74×</m:t>
                              </m:r>
                              <m: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𝑝𝑟𝑒𝑐𝑢𝑟𝑠𝑜</m:t>
                              </m:r>
                              <m:sSub>
                                <m:sSubPr>
                                  <m:ctrlP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1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lang="ru-RU" sz="1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a:rPr lang="ru-RU" sz="1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−0,21×</m:t>
                              </m:r>
                              <m: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𝑟𝑒𝑎𝑔𝑒𝑛</m:t>
                              </m:r>
                              <m:sSub>
                                <m:sSubPr>
                                  <m:ctrlP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𝑚𝐿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1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ru-RU" sz="1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0,</m:t>
                              </m:r>
                              <m:r>
                                <a:rPr lang="en-GB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11</m:t>
                              </m:r>
                              <m: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𝑡𝑒𝑚𝑝𝑒𝑟𝑎𝑡𝑢𝑟</m:t>
                              </m:r>
                              <m:sSub>
                                <m:sSubPr>
                                  <m:ctrlP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°</m:t>
                                  </m:r>
                                  <m: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1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−0,01×</m:t>
                              </m:r>
                              <m: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𝑡𝑖𝑚</m:t>
                              </m:r>
                              <m:sSub>
                                <m:sSubPr>
                                  <m:ctrlP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1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+ 604,13#</m:t>
                          </m:r>
                        </m:e>
                      </m:eqArr>
                    </m:oMath>
                  </m:oMathPara>
                </a14:m>
                <a:endParaRPr lang="ru-RU" sz="10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1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𝑄𝑌</m:t>
                          </m:r>
                          <m:r>
                            <a:rPr lang="ru-RU" sz="1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= </m:t>
                          </m:r>
                          <m:d>
                            <m:dPr>
                              <m:ctrlP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28,9×</m:t>
                              </m:r>
                              <m: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𝑝𝑟𝑒𝑐𝑢𝑟𝑠𝑜</m:t>
                              </m:r>
                              <m:sSub>
                                <m:sSubPr>
                                  <m:ctrlP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1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lang="ru-RU" sz="1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a:rPr lang="ru-RU" sz="1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0.01×</m:t>
                              </m:r>
                              <m: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𝑝𝑟𝑒𝑐𝑢𝑟𝑠𝑜</m:t>
                              </m:r>
                              <m:sSub>
                                <m:sSubPr>
                                  <m:ctrlP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1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lang="ru-RU" sz="1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a:rPr lang="ru-RU" sz="1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0.55×</m:t>
                              </m:r>
                              <m: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𝑟𝑒𝑎𝑔𝑒𝑛</m:t>
                              </m:r>
                              <m:sSub>
                                <m:sSubPr>
                                  <m:ctrlP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𝑚𝐿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1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ru-RU" sz="1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0×</m:t>
                              </m:r>
                              <m: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𝑡𝑒𝑚𝑝𝑒𝑟𝑎𝑡𝑢𝑟</m:t>
                              </m:r>
                              <m:sSub>
                                <m:sSubPr>
                                  <m:ctrlP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°</m:t>
                                  </m:r>
                                  <m: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1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−0,07×</m:t>
                              </m:r>
                              <m:r>
                                <a:rPr lang="ru-RU" sz="1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𝑡𝑖𝑚</m:t>
                              </m:r>
                              <m:sSub>
                                <m:sSubPr>
                                  <m:ctrlP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ru-RU" sz="1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1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−32,3</m:t>
                          </m:r>
                        </m:e>
                      </m:eqArr>
                    </m:oMath>
                  </m:oMathPara>
                </a14:m>
                <a:endParaRPr lang="ru-RU" sz="10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D9FF88-6F74-5C3D-A906-07147C6C7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71" y="1301769"/>
                <a:ext cx="8806929" cy="12756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CD912D4-328C-5EF5-3599-8A85FB8CFA47}"/>
              </a:ext>
            </a:extLst>
          </p:cNvPr>
          <p:cNvSpPr txBox="1"/>
          <p:nvPr/>
        </p:nvSpPr>
        <p:spPr>
          <a:xfrm>
            <a:off x="8720797" y="4759585"/>
            <a:ext cx="455852" cy="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Golos Text" panose="020B0503020202020204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033420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ru-RU" sz="3200" b="1" dirty="0">
                <a:solidFill>
                  <a:srgbClr val="000000"/>
                </a:solidFill>
                <a:latin typeface="Golos Text" panose="020B0503020202020204"/>
                <a:cs typeface="Times New Roman" panose="02020603050405020304" pitchFamily="18" charset="0"/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74818"/>
            <a:ext cx="7467600" cy="3619701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SzPct val="120000"/>
            </a:pPr>
            <a:r>
              <a:rPr lang="ru-RU" altLang="ru-RU" sz="1600" dirty="0">
                <a:solidFill>
                  <a:srgbClr val="000000"/>
                </a:solidFill>
                <a:latin typeface="Golos Text" panose="020B0503020202020204"/>
                <a:cs typeface="Times New Roman" panose="02020603050405020304" pitchFamily="18" charset="0"/>
              </a:rPr>
              <a:t>Было проведено исследование зависимостей оптических характеристик красных и БИК углеродных точек от параметров их синтеза методами машинного обучения, а также проведено сравнение предсказанных характеристик с измеренными для двух типов образцов.</a:t>
            </a:r>
          </a:p>
          <a:p>
            <a:pPr marL="0" indent="0" algn="just" eaLnBrk="1" hangingPunct="1">
              <a:lnSpc>
                <a:spcPct val="120000"/>
              </a:lnSpc>
              <a:spcBef>
                <a:spcPct val="0"/>
              </a:spcBef>
              <a:buSzPct val="120000"/>
              <a:buNone/>
            </a:pPr>
            <a:endParaRPr lang="ru-RU" altLang="ru-RU" sz="1600" dirty="0">
              <a:solidFill>
                <a:srgbClr val="000000"/>
              </a:solidFill>
              <a:latin typeface="Golos Text" panose="020B0503020202020204"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120000"/>
              </a:lnSpc>
              <a:spcBef>
                <a:spcPct val="0"/>
              </a:spcBef>
              <a:buSzPct val="12000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Golos Text" panose="020B0503020202020204"/>
                <a:cs typeface="Times New Roman" panose="02020603050405020304" pitchFamily="18" charset="0"/>
              </a:rPr>
              <a:t>Для </a:t>
            </a:r>
            <a:r>
              <a:rPr lang="ru-RU" altLang="ru-RU" sz="1600" b="1" dirty="0">
                <a:solidFill>
                  <a:srgbClr val="000000"/>
                </a:solidFill>
                <a:latin typeface="Golos Text" panose="020B0503020202020204"/>
                <a:cs typeface="Times New Roman" panose="02020603050405020304" pitchFamily="18" charset="0"/>
              </a:rPr>
              <a:t>повышения точности </a:t>
            </a:r>
            <a:r>
              <a:rPr lang="ru-RU" altLang="ru-RU" sz="1600" dirty="0">
                <a:solidFill>
                  <a:srgbClr val="000000"/>
                </a:solidFill>
                <a:latin typeface="Golos Text" panose="020B0503020202020204"/>
                <a:cs typeface="Times New Roman" panose="02020603050405020304" pitchFamily="18" charset="0"/>
              </a:rPr>
              <a:t>предсказания необходимо</a:t>
            </a:r>
            <a:r>
              <a:rPr lang="en-US" altLang="ru-RU" sz="1600" dirty="0">
                <a:solidFill>
                  <a:srgbClr val="000000"/>
                </a:solidFill>
                <a:latin typeface="Golos Text" panose="020B0503020202020204"/>
                <a:cs typeface="Times New Roman" panose="02020603050405020304" pitchFamily="18" charset="0"/>
              </a:rPr>
              <a:t>:</a:t>
            </a:r>
            <a:endParaRPr lang="ru-RU" altLang="ru-RU" sz="1600" dirty="0">
              <a:solidFill>
                <a:srgbClr val="000000"/>
              </a:solidFill>
              <a:latin typeface="Golos Text" panose="020B0503020202020204"/>
              <a:cs typeface="Times New Roman" panose="02020603050405020304" pitchFamily="18" charset="0"/>
            </a:endParaRPr>
          </a:p>
          <a:p>
            <a:pPr marL="285750" indent="-285750" algn="just" eaLnBrk="1" hangingPunct="1">
              <a:lnSpc>
                <a:spcPct val="120000"/>
              </a:lnSpc>
              <a:spcBef>
                <a:spcPct val="0"/>
              </a:spcBef>
              <a:buSzPct val="120000"/>
              <a:buFont typeface="Arial" panose="020B0604020202020204" pitchFamily="34" charset="0"/>
              <a:buChar char="•"/>
            </a:pPr>
            <a:r>
              <a:rPr lang="ru-RU" altLang="ru-RU" sz="1600" dirty="0">
                <a:solidFill>
                  <a:srgbClr val="000000"/>
                </a:solidFill>
                <a:latin typeface="Golos Text" panose="020B0503020202020204"/>
                <a:cs typeface="Times New Roman" panose="02020603050405020304" pitchFamily="18" charset="0"/>
              </a:rPr>
              <a:t>Расширение базы данных;</a:t>
            </a:r>
          </a:p>
          <a:p>
            <a:pPr marL="285750" indent="-285750" algn="just" eaLnBrk="1" hangingPunct="1">
              <a:lnSpc>
                <a:spcPct val="120000"/>
              </a:lnSpc>
              <a:spcBef>
                <a:spcPct val="0"/>
              </a:spcBef>
              <a:buSzPct val="120000"/>
              <a:buFont typeface="Arial" panose="020B0604020202020204" pitchFamily="34" charset="0"/>
              <a:buChar char="•"/>
            </a:pPr>
            <a:r>
              <a:rPr lang="ru-RU" altLang="ru-RU" sz="1600" dirty="0">
                <a:solidFill>
                  <a:srgbClr val="000000"/>
                </a:solidFill>
                <a:latin typeface="Golos Text" panose="020B0503020202020204"/>
                <a:cs typeface="Times New Roman" panose="02020603050405020304" pitchFamily="18" charset="0"/>
              </a:rPr>
              <a:t>Использование других моделей машинного обучения; </a:t>
            </a:r>
          </a:p>
          <a:p>
            <a:pPr marL="285750" indent="-285750" algn="just" eaLnBrk="1" hangingPunct="1">
              <a:lnSpc>
                <a:spcPct val="120000"/>
              </a:lnSpc>
              <a:spcBef>
                <a:spcPct val="0"/>
              </a:spcBef>
              <a:buSzPct val="120000"/>
              <a:buFont typeface="Arial" panose="020B0604020202020204" pitchFamily="34" charset="0"/>
              <a:buChar char="•"/>
            </a:pPr>
            <a:endParaRPr lang="ru-RU" altLang="ru-RU" sz="1600" dirty="0">
              <a:solidFill>
                <a:srgbClr val="000000"/>
              </a:solidFill>
              <a:latin typeface="Golos Text" panose="020B0503020202020204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  <a:buSzPct val="120000"/>
            </a:pPr>
            <a:r>
              <a:rPr lang="ru-RU" altLang="ru-RU" sz="1600" dirty="0">
                <a:solidFill>
                  <a:srgbClr val="000000"/>
                </a:solidFill>
                <a:latin typeface="Golos Text" panose="020B0503020202020204"/>
                <a:cs typeface="Times New Roman" panose="02020603050405020304" pitchFamily="18" charset="0"/>
              </a:rPr>
              <a:t>Таким образом, разработанная модель обработки и анализа оптических свойств наночастиц от параметров их синтеза станет удобным инструментом для настройки оптических откликов наноструктур.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D642D-B5E3-E279-AA9B-E60994C90B7E}"/>
              </a:ext>
            </a:extLst>
          </p:cNvPr>
          <p:cNvSpPr txBox="1"/>
          <p:nvPr/>
        </p:nvSpPr>
        <p:spPr>
          <a:xfrm>
            <a:off x="8720797" y="4759585"/>
            <a:ext cx="455852" cy="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Golos Text" panose="020B0503020202020204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045319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5110316" y="4225412"/>
            <a:ext cx="4033684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Golos Text" panose="020B0503020202020204"/>
                <a:cs typeface="Arial" panose="020B0604020202020204" pitchFamily="34" charset="0"/>
              </a:rPr>
              <a:t>Работа выполнена при </a:t>
            </a:r>
            <a:r>
              <a:rPr lang="ru-RU" dirty="0">
                <a:solidFill>
                  <a:schemeClr val="bg1"/>
                </a:solidFill>
                <a:latin typeface="Golos Text" panose="020B0503020202020204"/>
                <a:cs typeface="Arial" panose="020B0604020202020204" pitchFamily="34" charset="0"/>
              </a:rPr>
              <a:t>поддержке фонда РНФ (3/322095/60).</a:t>
            </a:r>
            <a:endParaRPr lang="ru-RU" b="0" i="0" dirty="0">
              <a:solidFill>
                <a:schemeClr val="bg1"/>
              </a:solidFill>
              <a:effectLst/>
              <a:latin typeface="Golos Text" panose="020B0503020202020204"/>
              <a:cs typeface="Arial" panose="020B0604020202020204" pitchFamily="34" charset="0"/>
            </a:endParaRPr>
          </a:p>
          <a:p>
            <a:pPr algn="r" eaLnBrk="1" hangingPunct="1">
              <a:lnSpc>
                <a:spcPct val="90000"/>
              </a:lnSpc>
            </a:pPr>
            <a:r>
              <a:rPr lang="en-US" b="0" i="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vlad.fioitu56@gmail.com</a:t>
            </a:r>
            <a:endParaRPr lang="nl-NL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022" y="174733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Актуальность: создание модели предугадывания параметров синтеза УТ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852" y="863459"/>
            <a:ext cx="7588465" cy="3913063"/>
          </a:xfrm>
        </p:spPr>
        <p:txBody>
          <a:bodyPr>
            <a:noAutofit/>
          </a:bodyPr>
          <a:lstStyle/>
          <a:p>
            <a:pPr algn="just"/>
            <a:endParaRPr lang="ru-RU" altLang="ru-RU" sz="1600" b="1" dirty="0">
              <a:latin typeface="Golos Text" panose="020B0503020202020204"/>
              <a:cs typeface="Times New Roman" panose="02020603050405020304" pitchFamily="18" charset="0"/>
            </a:endParaRPr>
          </a:p>
          <a:p>
            <a:pPr algn="ctr"/>
            <a:r>
              <a:rPr lang="ru-RU" altLang="ru-RU" sz="1800" b="1" dirty="0">
                <a:latin typeface="Golos Text" panose="020B0503020202020204"/>
                <a:cs typeface="Times New Roman" panose="02020603050405020304" pitchFamily="18" charset="0"/>
              </a:rPr>
              <a:t>Проблема</a:t>
            </a:r>
            <a:r>
              <a:rPr lang="en-US" altLang="ru-RU" sz="1800" b="1" dirty="0">
                <a:latin typeface="Golos Text" panose="020B0503020202020204"/>
                <a:cs typeface="Times New Roman" panose="02020603050405020304" pitchFamily="18" charset="0"/>
              </a:rPr>
              <a:t>:</a:t>
            </a:r>
            <a:r>
              <a:rPr lang="ru-RU" sz="1800" dirty="0">
                <a:latin typeface="Golos Text" panose="020B0503020202020204"/>
                <a:ea typeface="Times New Roman" panose="02020603050405020304" pitchFamily="18" charset="0"/>
              </a:rPr>
              <a:t> создание углеродных точек экспериментальными методами </a:t>
            </a:r>
          </a:p>
          <a:p>
            <a:pPr algn="just"/>
            <a:endParaRPr lang="ru-RU" sz="1600" dirty="0">
              <a:latin typeface="Golos Text" panose="020B0503020202020204"/>
              <a:ea typeface="Times New Roman" panose="02020603050405020304" pitchFamily="18" charset="0"/>
            </a:endParaRPr>
          </a:p>
          <a:p>
            <a:pPr algn="just"/>
            <a:endParaRPr lang="ru-RU" sz="1600" dirty="0">
              <a:latin typeface="Golos Text" panose="020B0503020202020204"/>
              <a:ea typeface="Times New Roman" panose="02020603050405020304" pitchFamily="18" charset="0"/>
            </a:endParaRPr>
          </a:p>
          <a:p>
            <a:pPr algn="just"/>
            <a:endParaRPr lang="ru-RU" sz="1600" dirty="0">
              <a:effectLst/>
              <a:latin typeface="Golos Text" panose="020B0503020202020204"/>
              <a:ea typeface="Times New Roman" panose="02020603050405020304" pitchFamily="18" charset="0"/>
            </a:endParaRPr>
          </a:p>
          <a:p>
            <a:pPr algn="just"/>
            <a:endParaRPr lang="ru-RU" sz="1600" dirty="0">
              <a:latin typeface="Golos Text" panose="020B0503020202020204"/>
              <a:ea typeface="Times New Roman" panose="02020603050405020304" pitchFamily="18" charset="0"/>
            </a:endParaRPr>
          </a:p>
          <a:p>
            <a:pPr algn="just"/>
            <a:endParaRPr lang="ru-RU" sz="1600" dirty="0">
              <a:latin typeface="Golos Text" panose="020B0503020202020204"/>
              <a:ea typeface="Times New Roman" panose="02020603050405020304" pitchFamily="18" charset="0"/>
            </a:endParaRPr>
          </a:p>
          <a:p>
            <a:pPr algn="just"/>
            <a:endParaRPr lang="ru-RU" sz="1600" dirty="0">
              <a:latin typeface="Golos Text" panose="020B0503020202020204"/>
              <a:ea typeface="Times New Roman" panose="02020603050405020304" pitchFamily="18" charset="0"/>
            </a:endParaRPr>
          </a:p>
          <a:p>
            <a:pPr algn="just"/>
            <a:endParaRPr lang="ru-RU" sz="1600" dirty="0">
              <a:latin typeface="Golos Text" panose="020B0503020202020204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>
              <a:effectLst/>
              <a:latin typeface="Golos Text" panose="020B0503020202020204"/>
              <a:ea typeface="Times New Roman" panose="02020603050405020304" pitchFamily="18" charset="0"/>
            </a:endParaRPr>
          </a:p>
          <a:p>
            <a:endParaRPr lang="en-US" sz="1800" b="1" i="0" dirty="0">
              <a:solidFill>
                <a:srgbClr val="2C2D2E"/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C0450B41-42FE-9E6F-4B0D-CC6F57F4AB83}"/>
              </a:ext>
            </a:extLst>
          </p:cNvPr>
          <p:cNvCxnSpPr/>
          <p:nvPr/>
        </p:nvCxnSpPr>
        <p:spPr>
          <a:xfrm flipH="1">
            <a:off x="1361766" y="1602777"/>
            <a:ext cx="685800" cy="3626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C51C60E-5FD4-0519-29B8-65A807B45AAD}"/>
              </a:ext>
            </a:extLst>
          </p:cNvPr>
          <p:cNvSpPr txBox="1"/>
          <p:nvPr/>
        </p:nvSpPr>
        <p:spPr>
          <a:xfrm>
            <a:off x="1696527" y="1973650"/>
            <a:ext cx="2664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Golos Text" panose="020B0503020202020204"/>
                <a:ea typeface="Times New Roman" panose="02020603050405020304" pitchFamily="18" charset="0"/>
              </a:rPr>
              <a:t>Дороговизна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F58826-3FFA-5802-0C5D-68033F0F8472}"/>
              </a:ext>
            </a:extLst>
          </p:cNvPr>
          <p:cNvSpPr txBox="1"/>
          <p:nvPr/>
        </p:nvSpPr>
        <p:spPr>
          <a:xfrm>
            <a:off x="-32649" y="1992439"/>
            <a:ext cx="259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Golos Text" panose="020B0503020202020204"/>
                <a:ea typeface="Times New Roman" panose="02020603050405020304" pitchFamily="18" charset="0"/>
              </a:rPr>
              <a:t>Трудоемкость</a:t>
            </a:r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7FFA6C82-49C6-1C35-2531-9E9452068B80}"/>
              </a:ext>
            </a:extLst>
          </p:cNvPr>
          <p:cNvCxnSpPr>
            <a:cxnSpLocks/>
          </p:cNvCxnSpPr>
          <p:nvPr/>
        </p:nvCxnSpPr>
        <p:spPr>
          <a:xfrm>
            <a:off x="2571167" y="1588324"/>
            <a:ext cx="764626" cy="3915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Стрелка: вниз 14">
            <a:extLst>
              <a:ext uri="{FF2B5EF4-FFF2-40B4-BE49-F238E27FC236}">
                <a16:creationId xmlns:a16="http://schemas.microsoft.com/office/drawing/2014/main" id="{4967E3AA-3016-744C-8711-7A58827B5F9A}"/>
              </a:ext>
            </a:extLst>
          </p:cNvPr>
          <p:cNvSpPr/>
          <p:nvPr/>
        </p:nvSpPr>
        <p:spPr>
          <a:xfrm>
            <a:off x="4248806" y="2199664"/>
            <a:ext cx="472965" cy="46942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4861FE-7355-B744-C58B-696455463B59}"/>
              </a:ext>
            </a:extLst>
          </p:cNvPr>
          <p:cNvSpPr txBox="1"/>
          <p:nvPr/>
        </p:nvSpPr>
        <p:spPr>
          <a:xfrm>
            <a:off x="166511" y="2600115"/>
            <a:ext cx="881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latin typeface="Golos Text" panose="020B0503020202020204"/>
                <a:ea typeface="Times New Roman" panose="02020603050405020304" pitchFamily="18" charset="0"/>
              </a:rPr>
              <a:t>Решение</a:t>
            </a:r>
            <a:r>
              <a:rPr lang="en-US" sz="1800" b="1" dirty="0">
                <a:latin typeface="Golos Text" panose="020B0503020202020204"/>
                <a:ea typeface="Times New Roman" panose="02020603050405020304" pitchFamily="18" charset="0"/>
              </a:rPr>
              <a:t>:</a:t>
            </a:r>
            <a:r>
              <a:rPr lang="ru-RU" sz="1800" b="1" dirty="0">
                <a:latin typeface="Golos Text" panose="020B0503020202020204"/>
                <a:ea typeface="Times New Roman" panose="02020603050405020304" pitchFamily="18" charset="0"/>
              </a:rPr>
              <a:t> </a:t>
            </a:r>
            <a:r>
              <a:rPr lang="ru-RU" sz="1800" dirty="0">
                <a:latin typeface="Golos Text" panose="020B0503020202020204"/>
                <a:ea typeface="Times New Roman" panose="02020603050405020304" pitchFamily="18" charset="0"/>
              </a:rPr>
              <a:t>использование известных программ для моделирования (например</a:t>
            </a:r>
            <a:r>
              <a:rPr lang="en-US" sz="1800" dirty="0">
                <a:latin typeface="Golos Text" panose="020B0503020202020204"/>
                <a:ea typeface="Times New Roman" panose="02020603050405020304" pitchFamily="18" charset="0"/>
              </a:rPr>
              <a:t>,</a:t>
            </a:r>
            <a:r>
              <a:rPr lang="ru-RU" sz="1800" dirty="0">
                <a:latin typeface="Golos Text" panose="020B0503020202020204"/>
                <a:ea typeface="Times New Roman" panose="02020603050405020304" pitchFamily="18" charset="0"/>
              </a:rPr>
              <a:t> </a:t>
            </a:r>
            <a:r>
              <a:rPr lang="en-US" sz="1800" dirty="0">
                <a:latin typeface="Golos Text" panose="020B0503020202020204"/>
                <a:ea typeface="Times New Roman" panose="02020603050405020304" pitchFamily="18" charset="0"/>
              </a:rPr>
              <a:t>JMP)</a:t>
            </a:r>
            <a:r>
              <a:rPr lang="en-US" sz="1800" dirty="0">
                <a:effectLst/>
                <a:latin typeface="Golos Text" panose="020B0503020202020204"/>
                <a:ea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Golos Text" panose="020B0503020202020204"/>
              <a:ea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A2CFAB-3897-8AE1-E229-C201259B4458}"/>
              </a:ext>
            </a:extLst>
          </p:cNvPr>
          <p:cNvSpPr txBox="1"/>
          <p:nvPr/>
        </p:nvSpPr>
        <p:spPr>
          <a:xfrm>
            <a:off x="284453" y="4153176"/>
            <a:ext cx="8403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b="1" dirty="0">
                <a:latin typeface="Golos Text" panose="020B0503020202020204"/>
                <a:ea typeface="Times New Roman" panose="02020603050405020304" pitchFamily="18" charset="0"/>
              </a:rPr>
              <a:t>Решение</a:t>
            </a:r>
            <a:r>
              <a:rPr lang="en-US" sz="1800" b="1" dirty="0">
                <a:latin typeface="Golos Text" panose="020B0503020202020204"/>
                <a:ea typeface="Times New Roman" panose="02020603050405020304" pitchFamily="18" charset="0"/>
              </a:rPr>
              <a:t>:</a:t>
            </a:r>
            <a:r>
              <a:rPr lang="ru-RU" sz="1800" b="1" dirty="0">
                <a:latin typeface="Golos Text" panose="020B0503020202020204"/>
                <a:ea typeface="Times New Roman" panose="02020603050405020304" pitchFamily="18" charset="0"/>
              </a:rPr>
              <a:t> </a:t>
            </a:r>
            <a:r>
              <a:rPr lang="ru-RU" sz="1800" dirty="0">
                <a:latin typeface="Golos Text" panose="020B0503020202020204"/>
                <a:ea typeface="Times New Roman" panose="02020603050405020304" pitchFamily="18" charset="0"/>
              </a:rPr>
              <a:t>разработка программы под конкретные потребности на основе алгоритмов</a:t>
            </a:r>
            <a:r>
              <a:rPr lang="ru-RU" dirty="0">
                <a:latin typeface="Golos Text" panose="020B0503020202020204"/>
                <a:ea typeface="Times New Roman" panose="02020603050405020304" pitchFamily="18" charset="0"/>
              </a:rPr>
              <a:t> машинного обучения</a:t>
            </a:r>
            <a:r>
              <a:rPr lang="en-US" sz="1800" dirty="0">
                <a:effectLst/>
                <a:latin typeface="Golos Text" panose="020B0503020202020204"/>
                <a:ea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Golos Text" panose="020B0503020202020204"/>
              <a:ea typeface="Times New Roman" panose="02020603050405020304" pitchFamily="18" charset="0"/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A91EECBC-B27C-1077-F2FA-FC64678D1E7C}"/>
              </a:ext>
            </a:extLst>
          </p:cNvPr>
          <p:cNvCxnSpPr/>
          <p:nvPr/>
        </p:nvCxnSpPr>
        <p:spPr>
          <a:xfrm flipH="1">
            <a:off x="2948151" y="3023473"/>
            <a:ext cx="685800" cy="36260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3679F09-E917-6C79-D0DB-0245B9E7108B}"/>
              </a:ext>
            </a:extLst>
          </p:cNvPr>
          <p:cNvCxnSpPr>
            <a:cxnSpLocks/>
          </p:cNvCxnSpPr>
          <p:nvPr/>
        </p:nvCxnSpPr>
        <p:spPr>
          <a:xfrm>
            <a:off x="5549464" y="2957593"/>
            <a:ext cx="764626" cy="39151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C03C08A-DE0F-F5B5-F056-75988FA5240A}"/>
              </a:ext>
            </a:extLst>
          </p:cNvPr>
          <p:cNvSpPr txBox="1"/>
          <p:nvPr/>
        </p:nvSpPr>
        <p:spPr>
          <a:xfrm>
            <a:off x="1584433" y="3360834"/>
            <a:ext cx="2664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Golos Text" panose="020B0503020202020204"/>
                <a:ea typeface="Times New Roman" panose="02020603050405020304" pitchFamily="18" charset="0"/>
              </a:rPr>
              <a:t>Дороговизна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4802CF-369B-4A58-1F2A-792E282FE782}"/>
              </a:ext>
            </a:extLst>
          </p:cNvPr>
          <p:cNvSpPr txBox="1"/>
          <p:nvPr/>
        </p:nvSpPr>
        <p:spPr>
          <a:xfrm>
            <a:off x="4698726" y="3368830"/>
            <a:ext cx="4084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Golos Text" panose="020B0503020202020204"/>
              </a:rPr>
              <a:t>Узкий спектр предлагаемых решений </a:t>
            </a:r>
            <a:endParaRPr lang="ru-RU" dirty="0"/>
          </a:p>
        </p:txBody>
      </p:sp>
      <p:sp>
        <p:nvSpPr>
          <p:cNvPr id="24" name="Стрелка: вниз 23">
            <a:extLst>
              <a:ext uri="{FF2B5EF4-FFF2-40B4-BE49-F238E27FC236}">
                <a16:creationId xmlns:a16="http://schemas.microsoft.com/office/drawing/2014/main" id="{8E5B7C12-4796-D6C1-27C4-EAD0F1C62DE6}"/>
              </a:ext>
            </a:extLst>
          </p:cNvPr>
          <p:cNvSpPr/>
          <p:nvPr/>
        </p:nvSpPr>
        <p:spPr>
          <a:xfrm>
            <a:off x="4248806" y="3738432"/>
            <a:ext cx="472965" cy="469429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57C6C74-8BC3-51E3-D356-C05D79AEEE79}"/>
              </a:ext>
            </a:extLst>
          </p:cNvPr>
          <p:cNvCxnSpPr>
            <a:cxnSpLocks/>
          </p:cNvCxnSpPr>
          <p:nvPr/>
        </p:nvCxnSpPr>
        <p:spPr>
          <a:xfrm>
            <a:off x="5307742" y="1527525"/>
            <a:ext cx="764626" cy="3915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869517-86B7-2025-7E23-EE3F9E8A932C}"/>
              </a:ext>
            </a:extLst>
          </p:cNvPr>
          <p:cNvSpPr txBox="1"/>
          <p:nvPr/>
        </p:nvSpPr>
        <p:spPr>
          <a:xfrm>
            <a:off x="4721771" y="1973650"/>
            <a:ext cx="3611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Golos Text" panose="020B0503020202020204"/>
                <a:ea typeface="Times New Roman" panose="02020603050405020304" pitchFamily="18" charset="0"/>
              </a:rPr>
              <a:t>Отсутствие точных зависимостей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CEA555-2F46-829E-78D0-62323AEB67A8}"/>
              </a:ext>
            </a:extLst>
          </p:cNvPr>
          <p:cNvSpPr txBox="1"/>
          <p:nvPr/>
        </p:nvSpPr>
        <p:spPr>
          <a:xfrm>
            <a:off x="8720797" y="4759585"/>
            <a:ext cx="455852" cy="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Golos Text" panose="020B050302020202020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10868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Цель и 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3511" y="792849"/>
            <a:ext cx="7732889" cy="3447143"/>
          </a:xfrm>
        </p:spPr>
        <p:txBody>
          <a:bodyPr>
            <a:normAutofit lnSpcReduction="10000"/>
          </a:bodyPr>
          <a:lstStyle/>
          <a:p>
            <a:pPr marL="0" indent="0" algn="just" eaLnBrk="1" hangingPunct="1">
              <a:lnSpc>
                <a:spcPct val="120000"/>
              </a:lnSpc>
              <a:spcBef>
                <a:spcPct val="0"/>
              </a:spcBef>
              <a:buSzPct val="120000"/>
              <a:buNone/>
            </a:pPr>
            <a:endParaRPr lang="ru-RU" altLang="ru-RU" sz="1800" b="1" dirty="0">
              <a:latin typeface="Golos Text" panose="020B0503020202020204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  <a:buSzPct val="120000"/>
            </a:pPr>
            <a:r>
              <a:rPr lang="ru-RU" altLang="ru-RU" sz="1800" b="1" dirty="0">
                <a:latin typeface="Golos Text" panose="020B0503020202020204"/>
                <a:cs typeface="Times New Roman" panose="02020603050405020304" pitchFamily="18" charset="0"/>
              </a:rPr>
              <a:t>Цель исследования</a:t>
            </a:r>
            <a:r>
              <a:rPr lang="en-US" alt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altLang="ru-RU" sz="1800" b="1" dirty="0">
                <a:latin typeface="Golos Text" panose="020B0503020202020204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Golos Text" panose="020B0503020202020204"/>
                <a:ea typeface="Times New Roman" panose="02020603050405020304" pitchFamily="18" charset="0"/>
              </a:rPr>
              <a:t>установление зависимостей положения оптических переходов УТ в красной и БИК спектральных областях. </a:t>
            </a:r>
            <a:endParaRPr lang="ru-RU" altLang="ru-RU" sz="1800" dirty="0">
              <a:latin typeface="Golos Text" panose="020B0503020202020204"/>
              <a:cs typeface="Times New Roman" panose="02020603050405020304" pitchFamily="18" charset="0"/>
            </a:endParaRPr>
          </a:p>
          <a:p>
            <a:endParaRPr lang="ru-RU" sz="1800" dirty="0">
              <a:latin typeface="Golos Text" panose="020B0503020202020204"/>
            </a:endParaRPr>
          </a:p>
          <a:p>
            <a:r>
              <a:rPr lang="ru-RU" sz="1800" b="1" dirty="0">
                <a:latin typeface="Golos Text" panose="020B0503020202020204"/>
                <a:cs typeface="Times New Roman" panose="02020603050405020304" pitchFamily="18" charset="0"/>
              </a:rPr>
              <a:t>Задачи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800" b="1" dirty="0">
              <a:latin typeface="Golos Text" panose="020B0503020202020204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Формирование базы данных из различных синтезов УТ, излучающих в красной и БИК спектральных областях на основе литературных источников;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Предобработка данных, определение ключевых метрик (оценки качества работы моделей) и построение модели кластеризации данных методами машинного обучения;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Установление зависимостей оптических свойств УТ от параметров синтеза на основе множественной линейной регрессии;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Сравнение полученных из эксперимента оптических параметров с предсказанными из модели машинного обучения.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5D3AB-4FFC-AE4C-91E0-1D0FEBC8021D}"/>
              </a:ext>
            </a:extLst>
          </p:cNvPr>
          <p:cNvSpPr txBox="1"/>
          <p:nvPr/>
        </p:nvSpPr>
        <p:spPr>
          <a:xfrm>
            <a:off x="8720797" y="4759585"/>
            <a:ext cx="455852" cy="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Golos Text" panose="020B050302020202020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99651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Синтез углеродных точек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2236CF-DC94-9A96-8DF7-E14EB4AC23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27964" y="1567968"/>
            <a:ext cx="3493681" cy="2007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699005-65F5-3098-0BA7-E241E5B99CBB}"/>
              </a:ext>
            </a:extLst>
          </p:cNvPr>
          <p:cNvSpPr txBox="1"/>
          <p:nvPr/>
        </p:nvSpPr>
        <p:spPr>
          <a:xfrm>
            <a:off x="5907386" y="4837065"/>
            <a:ext cx="50065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Golos Text" panose="020B0503020202020204"/>
              </a:rPr>
              <a:t>https://doi.org/10.1016/j.flatc.2021.100271</a:t>
            </a:r>
            <a:endParaRPr lang="ru-RU" sz="1200" dirty="0">
              <a:solidFill>
                <a:schemeClr val="accent6">
                  <a:lumMod val="60000"/>
                  <a:lumOff val="40000"/>
                </a:schemeClr>
              </a:solidFill>
              <a:latin typeface="Golos Text" panose="020B0503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45127-3595-4D28-3E41-EC5F6511CCD4}"/>
              </a:ext>
            </a:extLst>
          </p:cNvPr>
          <p:cNvSpPr txBox="1"/>
          <p:nvPr/>
        </p:nvSpPr>
        <p:spPr>
          <a:xfrm>
            <a:off x="316493" y="1196421"/>
            <a:ext cx="3150984" cy="3294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Условия реакции играют важную роль для формирования оптических свойств УТ.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52525"/>
                </a:solidFill>
                <a:latin typeface="Golos Text" panose="020B0503020202020204"/>
                <a:ea typeface="Times New Roman" panose="02020603050405020304" pitchFamily="18" charset="0"/>
              </a:rPr>
              <a:t>Прекурсоры (</a:t>
            </a:r>
            <a:r>
              <a:rPr lang="ru-RU" sz="16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малые органические молекулы, аминокислоты, сахариды, и биомассы)</a:t>
            </a:r>
            <a:endParaRPr lang="en-GB" sz="1600" dirty="0">
              <a:solidFill>
                <a:srgbClr val="252525"/>
              </a:solidFill>
              <a:effectLst/>
              <a:latin typeface="Golos Text" panose="020B0503020202020204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Температура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52525"/>
                </a:solidFill>
                <a:latin typeface="Golos Text" panose="020B0503020202020204"/>
                <a:ea typeface="Times New Roman" panose="02020603050405020304" pitchFamily="18" charset="0"/>
              </a:rPr>
              <a:t>Мощность (микроволновый синтез)</a:t>
            </a:r>
            <a:endParaRPr lang="en-GB" sz="1600" dirty="0">
              <a:solidFill>
                <a:srgbClr val="252525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52525"/>
                </a:solidFill>
                <a:latin typeface="Golos Text" panose="020B0503020202020204"/>
                <a:ea typeface="Times New Roman" panose="02020603050405020304" pitchFamily="18" charset="0"/>
              </a:rPr>
              <a:t>В</a:t>
            </a:r>
            <a:r>
              <a:rPr lang="ru-RU" sz="16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ремя реакции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52525"/>
                </a:solidFill>
                <a:latin typeface="Golos Text" panose="020B0503020202020204"/>
                <a:ea typeface="Times New Roman" panose="02020603050405020304" pitchFamily="18" charset="0"/>
              </a:rPr>
              <a:t>Растворитель</a:t>
            </a:r>
            <a:r>
              <a:rPr lang="ru-RU" sz="16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 (реагент)</a:t>
            </a:r>
          </a:p>
          <a:p>
            <a:endParaRPr lang="ru-RU" dirty="0">
              <a:latin typeface="Golos Text" panose="020B0503020202020204"/>
            </a:endParaRPr>
          </a:p>
        </p:txBody>
      </p:sp>
      <p:pic>
        <p:nvPicPr>
          <p:cNvPr id="11" name="Picture 2" descr="Fig. 1">
            <a:extLst>
              <a:ext uri="{FF2B5EF4-FFF2-40B4-BE49-F238E27FC236}">
                <a16:creationId xmlns:a16="http://schemas.microsoft.com/office/drawing/2014/main" id="{0B8B80BF-0F35-4855-6ACA-C88B0CA500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1" r="70437"/>
          <a:stretch/>
        </p:blipFill>
        <p:spPr bwMode="auto">
          <a:xfrm>
            <a:off x="3286408" y="1342274"/>
            <a:ext cx="2041556" cy="298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1C4A87-6BBF-7B64-C2DE-BB6484EA01B2}"/>
              </a:ext>
            </a:extLst>
          </p:cNvPr>
          <p:cNvSpPr txBox="1"/>
          <p:nvPr/>
        </p:nvSpPr>
        <p:spPr>
          <a:xfrm>
            <a:off x="3109866" y="4837064"/>
            <a:ext cx="5004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Golos Text"/>
              </a:rPr>
              <a:t>Nat. </a:t>
            </a:r>
            <a:r>
              <a:rPr lang="en-US" sz="1200" b="0" i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Golos Text"/>
              </a:rPr>
              <a:t>Nanotechnol</a:t>
            </a:r>
            <a:r>
              <a:rPr lang="en-US" sz="1200" b="0" i="1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Golos Text"/>
              </a:rPr>
              <a:t>.</a:t>
            </a:r>
            <a:r>
              <a:rPr lang="en-US" sz="12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Golos Text"/>
              </a:rPr>
              <a:t> </a:t>
            </a:r>
            <a:r>
              <a:rPr lang="en-US" sz="12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Golos Text"/>
              </a:rPr>
              <a:t>17</a:t>
            </a:r>
            <a:r>
              <a:rPr lang="en-US" sz="12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Golos Text"/>
              </a:rPr>
              <a:t>, 112–130 (2022)</a:t>
            </a:r>
            <a:endParaRPr lang="en-US" sz="1200" dirty="0">
              <a:solidFill>
                <a:schemeClr val="accent6">
                  <a:lumMod val="60000"/>
                  <a:lumOff val="40000"/>
                </a:schemeClr>
              </a:solidFill>
              <a:latin typeface="Golos Tex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BD9FB0-6CEB-FA16-50AB-06AAB4774514}"/>
              </a:ext>
            </a:extLst>
          </p:cNvPr>
          <p:cNvSpPr txBox="1"/>
          <p:nvPr/>
        </p:nvSpPr>
        <p:spPr>
          <a:xfrm>
            <a:off x="8720797" y="4759585"/>
            <a:ext cx="455852" cy="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Golos Text" panose="020B050302020202020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175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Оптические свойства углеродных точек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20D8AD-5AD1-5403-12F7-FB6E49723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620" y="1419150"/>
            <a:ext cx="2108200" cy="304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8EEA00-0A4B-1867-F384-71587ABEC286}"/>
              </a:ext>
            </a:extLst>
          </p:cNvPr>
          <p:cNvSpPr txBox="1"/>
          <p:nvPr/>
        </p:nvSpPr>
        <p:spPr>
          <a:xfrm>
            <a:off x="6213212" y="987392"/>
            <a:ext cx="3150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Golos Text" panose="020B0503020202020204"/>
              </a:rPr>
              <a:t>Легирование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0BB51C-4570-5BB7-FF44-E6D5D703F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98"/>
          <a:stretch/>
        </p:blipFill>
        <p:spPr>
          <a:xfrm>
            <a:off x="778958" y="1332373"/>
            <a:ext cx="2412749" cy="185633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5EAF8B-BA60-F5FA-7D1E-6D3E24990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28" y="3188710"/>
            <a:ext cx="2378804" cy="16305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5C392A-834E-239C-2DE0-B89E9B4B2A4C}"/>
              </a:ext>
            </a:extLst>
          </p:cNvPr>
          <p:cNvSpPr txBox="1"/>
          <p:nvPr/>
        </p:nvSpPr>
        <p:spPr>
          <a:xfrm>
            <a:off x="457200" y="965673"/>
            <a:ext cx="350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Golos Text" panose="020B0503020202020204"/>
              </a:rPr>
              <a:t>Квантово-размерный эффект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0105FC-B5B7-DBCE-554F-23705D67A469}"/>
              </a:ext>
            </a:extLst>
          </p:cNvPr>
          <p:cNvSpPr txBox="1"/>
          <p:nvPr/>
        </p:nvSpPr>
        <p:spPr>
          <a:xfrm>
            <a:off x="1166914" y="4785610"/>
            <a:ext cx="5893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10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10.1002/adom.201700416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1F329C-85E1-3B68-D46F-6D5FECAA25E8}"/>
              </a:ext>
            </a:extLst>
          </p:cNvPr>
          <p:cNvSpPr txBox="1"/>
          <p:nvPr/>
        </p:nvSpPr>
        <p:spPr>
          <a:xfrm>
            <a:off x="715224" y="4910462"/>
            <a:ext cx="5893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10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Open Sans" panose="020B0606030504020204" pitchFamily="34" charset="0"/>
              </a:rPr>
              <a:t>https://doi.org/10.1002/adom.201801599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FC4F725-25C9-84F0-9BB8-459F6B5EB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036" y="1881297"/>
            <a:ext cx="1552325" cy="22331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1224A7-745D-DE29-C2C6-A26A7C794BAC}"/>
              </a:ext>
            </a:extLst>
          </p:cNvPr>
          <p:cNvSpPr txBox="1"/>
          <p:nvPr/>
        </p:nvSpPr>
        <p:spPr>
          <a:xfrm>
            <a:off x="3662127" y="961820"/>
            <a:ext cx="2108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Golos Text" panose="020B0503020202020204"/>
              </a:rPr>
              <a:t>Поверхностные состояния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B0FA60-142A-D896-79EC-6116F2F22C0A}"/>
              </a:ext>
            </a:extLst>
          </p:cNvPr>
          <p:cNvSpPr txBox="1"/>
          <p:nvPr/>
        </p:nvSpPr>
        <p:spPr>
          <a:xfrm>
            <a:off x="8720797" y="4759585"/>
            <a:ext cx="455852" cy="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Golos Text" panose="020B050302020202020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05630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Применение углеродных точек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8EEA00-0A4B-1867-F384-71587ABEC286}"/>
              </a:ext>
            </a:extLst>
          </p:cNvPr>
          <p:cNvSpPr txBox="1"/>
          <p:nvPr/>
        </p:nvSpPr>
        <p:spPr>
          <a:xfrm>
            <a:off x="6289928" y="894484"/>
            <a:ext cx="3150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Golos Text" panose="020B0503020202020204"/>
              </a:rPr>
              <a:t>Сенсорика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392A-834E-239C-2DE0-B89E9B4B2A4C}"/>
              </a:ext>
            </a:extLst>
          </p:cNvPr>
          <p:cNvSpPr txBox="1"/>
          <p:nvPr/>
        </p:nvSpPr>
        <p:spPr>
          <a:xfrm>
            <a:off x="279596" y="1288659"/>
            <a:ext cx="244987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Свойства:</a:t>
            </a:r>
          </a:p>
          <a:p>
            <a:endParaRPr lang="ru-RU" dirty="0">
              <a:solidFill>
                <a:srgbClr val="252525"/>
              </a:solidFill>
              <a:effectLst/>
              <a:latin typeface="Golos Text" panose="020B0503020202020204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252525"/>
                </a:solidFill>
                <a:latin typeface="Golos Text" panose="020B0503020202020204"/>
                <a:ea typeface="Times New Roman" panose="02020603050405020304" pitchFamily="18" charset="0"/>
              </a:rPr>
              <a:t>Г</a:t>
            </a:r>
            <a:r>
              <a:rPr lang="ru-RU" sz="14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лубокое проникновение в живые организмы без возбуждения </a:t>
            </a:r>
            <a:r>
              <a:rPr lang="ru-RU" sz="1400" dirty="0" err="1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автофлуоресценции</a:t>
            </a:r>
            <a:r>
              <a:rPr lang="ru-RU" sz="14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 тканей</a:t>
            </a:r>
            <a:endParaRPr lang="en-GB" sz="1400" dirty="0">
              <a:solidFill>
                <a:srgbClr val="252525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252525"/>
                </a:solidFill>
                <a:latin typeface="Golos Text" panose="020B0503020202020204"/>
                <a:ea typeface="Times New Roman" panose="02020603050405020304" pitchFamily="18" charset="0"/>
              </a:rPr>
              <a:t>М</a:t>
            </a:r>
            <a:r>
              <a:rPr lang="ru-RU" sz="14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инимальное </a:t>
            </a:r>
            <a:r>
              <a:rPr lang="ru-RU" sz="1400" dirty="0" err="1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фотоповреждени</a:t>
            </a:r>
            <a:r>
              <a:rPr lang="en-GB" sz="1400" dirty="0" err="1">
                <a:solidFill>
                  <a:srgbClr val="25252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е</a:t>
            </a:r>
            <a:endParaRPr lang="ru-RU" sz="1400" dirty="0">
              <a:solidFill>
                <a:srgbClr val="25252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rgbClr val="252525"/>
                </a:solidFill>
                <a:latin typeface="Golos Text" panose="020B0503020202020204"/>
                <a:ea typeface="Times New Roman" panose="02020603050405020304" pitchFamily="18" charset="0"/>
              </a:rPr>
              <a:t>Б</a:t>
            </a:r>
            <a:r>
              <a:rPr lang="ru-RU" sz="1400" dirty="0" err="1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иосовместимость</a:t>
            </a:r>
            <a:r>
              <a:rPr lang="ru-RU" sz="14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252525"/>
                </a:solidFill>
                <a:latin typeface="Golos Text" panose="020B0503020202020204"/>
                <a:ea typeface="Times New Roman" panose="02020603050405020304" pitchFamily="18" charset="0"/>
              </a:rPr>
              <a:t>Н</a:t>
            </a:r>
            <a:r>
              <a:rPr lang="ru-RU" sz="14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изкую токсичность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252525"/>
                </a:solidFill>
                <a:latin typeface="Golos Text" panose="020B0503020202020204"/>
                <a:ea typeface="Times New Roman" panose="02020603050405020304" pitchFamily="18" charset="0"/>
              </a:rPr>
              <a:t>Р</a:t>
            </a:r>
            <a:r>
              <a:rPr lang="ru-RU" sz="14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астворимость в воде.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1F329C-85E1-3B68-D46F-6D5FECAA25E8}"/>
              </a:ext>
            </a:extLst>
          </p:cNvPr>
          <p:cNvSpPr txBox="1"/>
          <p:nvPr/>
        </p:nvSpPr>
        <p:spPr>
          <a:xfrm>
            <a:off x="2586705" y="4813601"/>
            <a:ext cx="5893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10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Open Sans" panose="020B0606030504020204" pitchFamily="34" charset="0"/>
              </a:rPr>
              <a:t>https://doi.org/10.1002/adma.201906641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1224A7-745D-DE29-C2C6-A26A7C794BAC}"/>
              </a:ext>
            </a:extLst>
          </p:cNvPr>
          <p:cNvSpPr txBox="1"/>
          <p:nvPr/>
        </p:nvSpPr>
        <p:spPr>
          <a:xfrm>
            <a:off x="2681938" y="919327"/>
            <a:ext cx="210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latin typeface="Golos Text" panose="020B0503020202020204"/>
              </a:rPr>
              <a:t>Биовизуализация</a:t>
            </a:r>
            <a:endParaRPr lang="ru-RU" b="1" dirty="0">
              <a:latin typeface="Golos Text" panose="020B0503020202020204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CA7151-9B96-367B-4BB2-11EB53C02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997" y="1512946"/>
            <a:ext cx="1809877" cy="1531054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FEB77228-4747-855A-9E74-5DFCF4F47BF9}"/>
              </a:ext>
            </a:extLst>
          </p:cNvPr>
          <p:cNvCxnSpPr/>
          <p:nvPr/>
        </p:nvCxnSpPr>
        <p:spPr>
          <a:xfrm>
            <a:off x="2752254" y="968189"/>
            <a:ext cx="0" cy="386887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072B2E-12C2-F8FF-A7F7-65E532B94702}"/>
              </a:ext>
            </a:extLst>
          </p:cNvPr>
          <p:cNvSpPr txBox="1"/>
          <p:nvPr/>
        </p:nvSpPr>
        <p:spPr>
          <a:xfrm>
            <a:off x="1093478" y="1239796"/>
            <a:ext cx="5119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400" dirty="0">
                <a:latin typeface="Golos Text" panose="020B0503020202020204"/>
              </a:rPr>
              <a:t>Люминесцентная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BC4B5-95C8-E821-A8AE-B230CB7C1464}"/>
              </a:ext>
            </a:extLst>
          </p:cNvPr>
          <p:cNvSpPr txBox="1"/>
          <p:nvPr/>
        </p:nvSpPr>
        <p:spPr>
          <a:xfrm>
            <a:off x="1121465" y="3020923"/>
            <a:ext cx="5119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400" dirty="0" err="1">
                <a:latin typeface="Golos Text" panose="020B0503020202020204"/>
              </a:rPr>
              <a:t>Фотоакустическая</a:t>
            </a:r>
            <a:endParaRPr lang="ru-RU" sz="1400" dirty="0">
              <a:latin typeface="Golos Text" panose="020B0503020202020204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642E9FD-CD64-FEF3-69D5-06D67022C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571" y="3328700"/>
            <a:ext cx="2260907" cy="1443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4BB164-303F-611A-2FB0-17A30B9DA88B}"/>
              </a:ext>
            </a:extLst>
          </p:cNvPr>
          <p:cNvSpPr txBox="1"/>
          <p:nvPr/>
        </p:nvSpPr>
        <p:spPr>
          <a:xfrm>
            <a:off x="2586705" y="4960804"/>
            <a:ext cx="51197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10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Open Sans" panose="020B0606030504020204" pitchFamily="34" charset="0"/>
              </a:rPr>
              <a:t>https://doi.org/10.1002/adhm.201500720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74F94D68-B39D-C1C9-0042-16E47EAB125E}"/>
              </a:ext>
            </a:extLst>
          </p:cNvPr>
          <p:cNvCxnSpPr/>
          <p:nvPr/>
        </p:nvCxnSpPr>
        <p:spPr>
          <a:xfrm>
            <a:off x="5069855" y="968189"/>
            <a:ext cx="0" cy="386887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806C087-F425-1EF2-FADE-2F3A33B31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572" y="1226522"/>
            <a:ext cx="3521817" cy="1303539"/>
          </a:xfrm>
          <a:prstGeom prst="rect">
            <a:avLst/>
          </a:prstGeom>
        </p:spPr>
      </p:pic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AFE1052A-1C58-FF23-6E73-48795410D0D0}"/>
              </a:ext>
            </a:extLst>
          </p:cNvPr>
          <p:cNvGrpSpPr/>
          <p:nvPr/>
        </p:nvGrpSpPr>
        <p:grpSpPr>
          <a:xfrm>
            <a:off x="5301200" y="2476037"/>
            <a:ext cx="14040" cy="360"/>
            <a:chOff x="5301200" y="2476037"/>
            <a:chExt cx="1404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3BA7FCB9-9112-17C2-2935-4BB615778D47}"/>
                    </a:ext>
                  </a:extLst>
                </p14:cNvPr>
                <p14:cNvContentPartPr/>
                <p14:nvPr/>
              </p14:nvContentPartPr>
              <p14:xfrm>
                <a:off x="5314880" y="2476037"/>
                <a:ext cx="360" cy="36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3BA7FCB9-9112-17C2-2935-4BB615778D4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51880" y="241339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43F40156-0EC3-3C19-097E-FAEFB1865A4A}"/>
                    </a:ext>
                  </a:extLst>
                </p14:cNvPr>
                <p14:cNvContentPartPr/>
                <p14:nvPr/>
              </p14:nvContentPartPr>
              <p14:xfrm>
                <a:off x="5312720" y="2476037"/>
                <a:ext cx="36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43F40156-0EC3-3C19-097E-FAEFB1865A4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49720" y="241339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7CD58E3C-EAD5-64E3-C91B-9557D80324BA}"/>
                    </a:ext>
                  </a:extLst>
                </p14:cNvPr>
                <p14:cNvContentPartPr/>
                <p14:nvPr/>
              </p14:nvContentPartPr>
              <p14:xfrm>
                <a:off x="5301200" y="2476037"/>
                <a:ext cx="360" cy="36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7CD58E3C-EAD5-64E3-C91B-9557D80324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38200" y="241339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Рукописный ввод 28">
                  <a:extLst>
                    <a:ext uri="{FF2B5EF4-FFF2-40B4-BE49-F238E27FC236}">
                      <a16:creationId xmlns:a16="http://schemas.microsoft.com/office/drawing/2014/main" id="{131C79AA-1E63-0AC4-F481-2A0355E8ADD6}"/>
                    </a:ext>
                  </a:extLst>
                </p14:cNvPr>
                <p14:cNvContentPartPr/>
                <p14:nvPr/>
              </p14:nvContentPartPr>
              <p14:xfrm>
                <a:off x="5301200" y="2476037"/>
                <a:ext cx="360" cy="360"/>
              </p14:xfrm>
            </p:contentPart>
          </mc:Choice>
          <mc:Fallback xmlns="">
            <p:pic>
              <p:nvPicPr>
                <p:cNvPr id="29" name="Рукописный ввод 28">
                  <a:extLst>
                    <a:ext uri="{FF2B5EF4-FFF2-40B4-BE49-F238E27FC236}">
                      <a16:creationId xmlns:a16="http://schemas.microsoft.com/office/drawing/2014/main" id="{131C79AA-1E63-0AC4-F481-2A0355E8ADD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38200" y="241339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5E0842BD-9C78-9E58-01EB-666FA530C927}"/>
                    </a:ext>
                  </a:extLst>
                </p14:cNvPr>
                <p14:cNvContentPartPr/>
                <p14:nvPr/>
              </p14:nvContentPartPr>
              <p14:xfrm>
                <a:off x="5301200" y="2476037"/>
                <a:ext cx="360" cy="360"/>
              </p14:xfrm>
            </p:contentPart>
          </mc:Choice>
          <mc:Fallback xmlns=""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5E0842BD-9C78-9E58-01EB-666FA530C92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38200" y="241339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3CB66599-3649-8B77-C550-4998F5BE381E}"/>
                    </a:ext>
                  </a:extLst>
                </p14:cNvPr>
                <p14:cNvContentPartPr/>
                <p14:nvPr/>
              </p14:nvContentPartPr>
              <p14:xfrm>
                <a:off x="5301200" y="2476037"/>
                <a:ext cx="360" cy="360"/>
              </p14:xfrm>
            </p:contentPart>
          </mc:Choice>
          <mc:Fallback xmlns=""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3CB66599-3649-8B77-C550-4998F5BE381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38200" y="241339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D68960C5-0636-7D99-AB36-56DFC218294B}"/>
              </a:ext>
            </a:extLst>
          </p:cNvPr>
          <p:cNvGrpSpPr/>
          <p:nvPr/>
        </p:nvGrpSpPr>
        <p:grpSpPr>
          <a:xfrm>
            <a:off x="7004720" y="2497997"/>
            <a:ext cx="360" cy="360"/>
            <a:chOff x="7004720" y="2497997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0B207D73-2AFA-40B6-A127-174D7D4C61B3}"/>
                    </a:ext>
                  </a:extLst>
                </p14:cNvPr>
                <p14:cNvContentPartPr/>
                <p14:nvPr/>
              </p14:nvContentPartPr>
              <p14:xfrm>
                <a:off x="7004720" y="2497997"/>
                <a:ext cx="360" cy="360"/>
              </p14:xfrm>
            </p:contentPart>
          </mc:Choice>
          <mc:Fallback xmlns=""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0B207D73-2AFA-40B6-A127-174D7D4C61B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42080" y="243499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5507565E-683D-BCF0-698C-269D875EE118}"/>
                    </a:ext>
                  </a:extLst>
                </p14:cNvPr>
                <p14:cNvContentPartPr/>
                <p14:nvPr/>
              </p14:nvContentPartPr>
              <p14:xfrm>
                <a:off x="7004720" y="2497997"/>
                <a:ext cx="360" cy="360"/>
              </p14:xfrm>
            </p:contentPart>
          </mc:Choice>
          <mc:Fallback xmlns=""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5507565E-683D-BCF0-698C-269D875EE1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42080" y="243499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21557FEF-4E7C-F393-4932-BD0EB2A23D36}"/>
                    </a:ext>
                  </a:extLst>
                </p14:cNvPr>
                <p14:cNvContentPartPr/>
                <p14:nvPr/>
              </p14:nvContentPartPr>
              <p14:xfrm>
                <a:off x="7004720" y="2497997"/>
                <a:ext cx="360" cy="360"/>
              </p14:xfrm>
            </p:contentPart>
          </mc:Choice>
          <mc:Fallback xmlns=""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21557FEF-4E7C-F393-4932-BD0EB2A23D3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42080" y="243499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6" name="Рукописный ввод 35">
                  <a:extLst>
                    <a:ext uri="{FF2B5EF4-FFF2-40B4-BE49-F238E27FC236}">
                      <a16:creationId xmlns:a16="http://schemas.microsoft.com/office/drawing/2014/main" id="{FC0A7B12-A2B0-BBFC-C807-A2A971F39417}"/>
                    </a:ext>
                  </a:extLst>
                </p14:cNvPr>
                <p14:cNvContentPartPr/>
                <p14:nvPr/>
              </p14:nvContentPartPr>
              <p14:xfrm>
                <a:off x="7004720" y="2497997"/>
                <a:ext cx="360" cy="360"/>
              </p14:xfrm>
            </p:contentPart>
          </mc:Choice>
          <mc:Fallback xmlns=""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FC0A7B12-A2B0-BBFC-C807-A2A971F3941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42080" y="243499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7" name="Рукописный ввод 36">
                  <a:extLst>
                    <a:ext uri="{FF2B5EF4-FFF2-40B4-BE49-F238E27FC236}">
                      <a16:creationId xmlns:a16="http://schemas.microsoft.com/office/drawing/2014/main" id="{1B689F70-D2D8-0133-FBF1-A89B2A390E95}"/>
                    </a:ext>
                  </a:extLst>
                </p14:cNvPr>
                <p14:cNvContentPartPr/>
                <p14:nvPr/>
              </p14:nvContentPartPr>
              <p14:xfrm>
                <a:off x="7004720" y="2497997"/>
                <a:ext cx="360" cy="360"/>
              </p14:xfrm>
            </p:contentPart>
          </mc:Choice>
          <mc:Fallback xmlns="">
            <p:pic>
              <p:nvPicPr>
                <p:cNvPr id="37" name="Рукописный ввод 36">
                  <a:extLst>
                    <a:ext uri="{FF2B5EF4-FFF2-40B4-BE49-F238E27FC236}">
                      <a16:creationId xmlns:a16="http://schemas.microsoft.com/office/drawing/2014/main" id="{1B689F70-D2D8-0133-FBF1-A89B2A390E9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42080" y="243499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53065C8E-6D5C-DC8C-286A-5131EEB9D9EE}"/>
                    </a:ext>
                  </a:extLst>
                </p14:cNvPr>
                <p14:cNvContentPartPr/>
                <p14:nvPr/>
              </p14:nvContentPartPr>
              <p14:xfrm>
                <a:off x="7004720" y="2497997"/>
                <a:ext cx="360" cy="360"/>
              </p14:xfrm>
            </p:contentPart>
          </mc:Choice>
          <mc:Fallback xmlns=""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53065C8E-6D5C-DC8C-286A-5131EEB9D9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42080" y="243499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47A2B211-9495-9156-F61A-32E602F76438}"/>
                    </a:ext>
                  </a:extLst>
                </p14:cNvPr>
                <p14:cNvContentPartPr/>
                <p14:nvPr/>
              </p14:nvContentPartPr>
              <p14:xfrm>
                <a:off x="7004720" y="2497997"/>
                <a:ext cx="360" cy="360"/>
              </p14:xfrm>
            </p:contentPart>
          </mc:Choice>
          <mc:Fallback xmlns=""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47A2B211-9495-9156-F61A-32E602F7643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42080" y="243499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2B6818E-ED4C-AE5F-2A73-29349FD3C619}"/>
              </a:ext>
            </a:extLst>
          </p:cNvPr>
          <p:cNvSpPr txBox="1"/>
          <p:nvPr/>
        </p:nvSpPr>
        <p:spPr>
          <a:xfrm>
            <a:off x="6090415" y="2542470"/>
            <a:ext cx="51559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system-ui"/>
              </a:rPr>
              <a:t>10.1021/acs.analchem.7b04211</a:t>
            </a:r>
            <a:endParaRPr lang="ru-RU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26C48A5B-C504-88D0-C4EE-3EE267B47505}"/>
              </a:ext>
            </a:extLst>
          </p:cNvPr>
          <p:cNvCxnSpPr>
            <a:cxnSpLocks/>
          </p:cNvCxnSpPr>
          <p:nvPr/>
        </p:nvCxnSpPr>
        <p:spPr>
          <a:xfrm flipH="1">
            <a:off x="5069855" y="2753483"/>
            <a:ext cx="376632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54B4717-78E0-C201-9C46-4AFF8BC4FCC0}"/>
              </a:ext>
            </a:extLst>
          </p:cNvPr>
          <p:cNvSpPr txBox="1"/>
          <p:nvPr/>
        </p:nvSpPr>
        <p:spPr>
          <a:xfrm>
            <a:off x="6311515" y="2748717"/>
            <a:ext cx="3150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Golos Text" panose="020B0503020202020204"/>
              </a:rPr>
              <a:t>ФТТ и ФДТ</a:t>
            </a:r>
          </a:p>
        </p:txBody>
      </p:sp>
      <p:pic>
        <p:nvPicPr>
          <p:cNvPr id="48" name="Рисунок 4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37E4B25-A0C2-6F97-E490-DAABB74B06C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34984"/>
          <a:stretch/>
        </p:blipFill>
        <p:spPr bwMode="auto">
          <a:xfrm>
            <a:off x="5358176" y="3107495"/>
            <a:ext cx="3185074" cy="11633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52C3E83B-8457-998C-EA24-35FA725DAF6D}"/>
              </a:ext>
            </a:extLst>
          </p:cNvPr>
          <p:cNvGrpSpPr/>
          <p:nvPr/>
        </p:nvGrpSpPr>
        <p:grpSpPr>
          <a:xfrm>
            <a:off x="8548040" y="3212597"/>
            <a:ext cx="12240" cy="21240"/>
            <a:chOff x="8548040" y="3212597"/>
            <a:chExt cx="12240" cy="2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8A4C646B-F891-A4D0-5FC2-9EAD33FF512C}"/>
                    </a:ext>
                  </a:extLst>
                </p14:cNvPr>
                <p14:cNvContentPartPr/>
                <p14:nvPr/>
              </p14:nvContentPartPr>
              <p14:xfrm>
                <a:off x="8559920" y="3212597"/>
                <a:ext cx="360" cy="360"/>
              </p14:xfrm>
            </p:contentPart>
          </mc:Choice>
          <mc:Fallback xmlns=""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8A4C646B-F891-A4D0-5FC2-9EAD33FF512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97280" y="314959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0" name="Рукописный ввод 49">
                  <a:extLst>
                    <a:ext uri="{FF2B5EF4-FFF2-40B4-BE49-F238E27FC236}">
                      <a16:creationId xmlns:a16="http://schemas.microsoft.com/office/drawing/2014/main" id="{DDA1BAFF-E34A-D109-7703-EBAFF1A82844}"/>
                    </a:ext>
                  </a:extLst>
                </p14:cNvPr>
                <p14:cNvContentPartPr/>
                <p14:nvPr/>
              </p14:nvContentPartPr>
              <p14:xfrm>
                <a:off x="8548040" y="3233477"/>
                <a:ext cx="360" cy="360"/>
              </p14:xfrm>
            </p:contentPart>
          </mc:Choice>
          <mc:Fallback xmlns="">
            <p:pic>
              <p:nvPicPr>
                <p:cNvPr id="50" name="Рукописный ввод 49">
                  <a:extLst>
                    <a:ext uri="{FF2B5EF4-FFF2-40B4-BE49-F238E27FC236}">
                      <a16:creationId xmlns:a16="http://schemas.microsoft.com/office/drawing/2014/main" id="{DDA1BAFF-E34A-D109-7703-EBAFF1A828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85040" y="317047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008BAF54-FED4-1D05-6326-065C16BC781D}"/>
                    </a:ext>
                  </a:extLst>
                </p14:cNvPr>
                <p14:cNvContentPartPr/>
                <p14:nvPr/>
              </p14:nvContentPartPr>
              <p14:xfrm>
                <a:off x="8548040" y="3233477"/>
                <a:ext cx="360" cy="360"/>
              </p14:xfrm>
            </p:contentPart>
          </mc:Choice>
          <mc:Fallback xmlns=""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008BAF54-FED4-1D05-6326-065C16BC781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85040" y="317047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EF4B530A-BB54-E7CC-CAFB-790B77C51C92}"/>
                    </a:ext>
                  </a:extLst>
                </p14:cNvPr>
                <p14:cNvContentPartPr/>
                <p14:nvPr/>
              </p14:nvContentPartPr>
              <p14:xfrm>
                <a:off x="8548040" y="3233477"/>
                <a:ext cx="360" cy="360"/>
              </p14:xfrm>
            </p:contentPart>
          </mc:Choice>
          <mc:Fallback xmlns=""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EF4B530A-BB54-E7CC-CAFB-790B77C51C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85040" y="317047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A2024B22-3CAE-E1B6-99BC-339AE668E802}"/>
                    </a:ext>
                  </a:extLst>
                </p14:cNvPr>
                <p14:cNvContentPartPr/>
                <p14:nvPr/>
              </p14:nvContentPartPr>
              <p14:xfrm>
                <a:off x="8548040" y="3233477"/>
                <a:ext cx="360" cy="360"/>
              </p14:xfrm>
            </p:contentPart>
          </mc:Choice>
          <mc:Fallback xmlns=""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A2024B22-3CAE-E1B6-99BC-339AE668E8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85040" y="317047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0D5B76C-9915-507E-4A4D-83DEA66C5B60}"/>
              </a:ext>
            </a:extLst>
          </p:cNvPr>
          <p:cNvSpPr txBox="1"/>
          <p:nvPr/>
        </p:nvSpPr>
        <p:spPr>
          <a:xfrm>
            <a:off x="6349669" y="4294890"/>
            <a:ext cx="60567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system-ui"/>
              </a:rPr>
              <a:t>10.1002/adma.201500323</a:t>
            </a:r>
            <a:endParaRPr lang="ru-RU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8363FDF2-7336-9C6C-F75B-6F414C4F84DB}"/>
              </a:ext>
            </a:extLst>
          </p:cNvPr>
          <p:cNvGrpSpPr/>
          <p:nvPr/>
        </p:nvGrpSpPr>
        <p:grpSpPr>
          <a:xfrm>
            <a:off x="5502440" y="3214397"/>
            <a:ext cx="360" cy="2880"/>
            <a:chOff x="5502440" y="3214397"/>
            <a:chExt cx="360" cy="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7" name="Рукописный ввод 56">
                  <a:extLst>
                    <a:ext uri="{FF2B5EF4-FFF2-40B4-BE49-F238E27FC236}">
                      <a16:creationId xmlns:a16="http://schemas.microsoft.com/office/drawing/2014/main" id="{3AE2DA35-DBA4-DE4E-289E-D1798FF4B83D}"/>
                    </a:ext>
                  </a:extLst>
                </p14:cNvPr>
                <p14:cNvContentPartPr/>
                <p14:nvPr/>
              </p14:nvContentPartPr>
              <p14:xfrm>
                <a:off x="5502440" y="3216917"/>
                <a:ext cx="360" cy="360"/>
              </p14:xfrm>
            </p:contentPart>
          </mc:Choice>
          <mc:Fallback xmlns="">
            <p:pic>
              <p:nvPicPr>
                <p:cNvPr id="57" name="Рукописный ввод 56">
                  <a:extLst>
                    <a:ext uri="{FF2B5EF4-FFF2-40B4-BE49-F238E27FC236}">
                      <a16:creationId xmlns:a16="http://schemas.microsoft.com/office/drawing/2014/main" id="{3AE2DA35-DBA4-DE4E-289E-D1798FF4B8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39440" y="315391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8" name="Рукописный ввод 57">
                  <a:extLst>
                    <a:ext uri="{FF2B5EF4-FFF2-40B4-BE49-F238E27FC236}">
                      <a16:creationId xmlns:a16="http://schemas.microsoft.com/office/drawing/2014/main" id="{A13837A2-D536-538A-88DD-D35A97867CDC}"/>
                    </a:ext>
                  </a:extLst>
                </p14:cNvPr>
                <p14:cNvContentPartPr/>
                <p14:nvPr/>
              </p14:nvContentPartPr>
              <p14:xfrm>
                <a:off x="5502440" y="3214397"/>
                <a:ext cx="360" cy="360"/>
              </p14:xfrm>
            </p:contentPart>
          </mc:Choice>
          <mc:Fallback xmlns="">
            <p:pic>
              <p:nvPicPr>
                <p:cNvPr id="58" name="Рукописный ввод 57">
                  <a:extLst>
                    <a:ext uri="{FF2B5EF4-FFF2-40B4-BE49-F238E27FC236}">
                      <a16:creationId xmlns:a16="http://schemas.microsoft.com/office/drawing/2014/main" id="{A13837A2-D536-538A-88DD-D35A97867CD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39440" y="315175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9" name="Рукописный ввод 58">
                  <a:extLst>
                    <a:ext uri="{FF2B5EF4-FFF2-40B4-BE49-F238E27FC236}">
                      <a16:creationId xmlns:a16="http://schemas.microsoft.com/office/drawing/2014/main" id="{8B3AB7D4-F64D-F215-AD3E-0B8C47615A54}"/>
                    </a:ext>
                  </a:extLst>
                </p14:cNvPr>
                <p14:cNvContentPartPr/>
                <p14:nvPr/>
              </p14:nvContentPartPr>
              <p14:xfrm>
                <a:off x="5502440" y="3214397"/>
                <a:ext cx="360" cy="360"/>
              </p14:xfrm>
            </p:contentPart>
          </mc:Choice>
          <mc:Fallback xmlns="">
            <p:pic>
              <p:nvPicPr>
                <p:cNvPr id="59" name="Рукописный ввод 58">
                  <a:extLst>
                    <a:ext uri="{FF2B5EF4-FFF2-40B4-BE49-F238E27FC236}">
                      <a16:creationId xmlns:a16="http://schemas.microsoft.com/office/drawing/2014/main" id="{8B3AB7D4-F64D-F215-AD3E-0B8C47615A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39440" y="315175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0" name="Рукописный ввод 59">
                  <a:extLst>
                    <a:ext uri="{FF2B5EF4-FFF2-40B4-BE49-F238E27FC236}">
                      <a16:creationId xmlns:a16="http://schemas.microsoft.com/office/drawing/2014/main" id="{A9F18D26-73F3-055E-BFD9-C12EA3AD4E7F}"/>
                    </a:ext>
                  </a:extLst>
                </p14:cNvPr>
                <p14:cNvContentPartPr/>
                <p14:nvPr/>
              </p14:nvContentPartPr>
              <p14:xfrm>
                <a:off x="5502440" y="3214397"/>
                <a:ext cx="360" cy="360"/>
              </p14:xfrm>
            </p:contentPart>
          </mc:Choice>
          <mc:Fallback xmlns="">
            <p:pic>
              <p:nvPicPr>
                <p:cNvPr id="60" name="Рукописный ввод 59">
                  <a:extLst>
                    <a:ext uri="{FF2B5EF4-FFF2-40B4-BE49-F238E27FC236}">
                      <a16:creationId xmlns:a16="http://schemas.microsoft.com/office/drawing/2014/main" id="{A9F18D26-73F3-055E-BFD9-C12EA3AD4E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39440" y="315175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F8B990A-5A91-2B88-214C-2C6CD894CC3B}"/>
              </a:ext>
            </a:extLst>
          </p:cNvPr>
          <p:cNvSpPr txBox="1"/>
          <p:nvPr/>
        </p:nvSpPr>
        <p:spPr>
          <a:xfrm>
            <a:off x="8720797" y="4759585"/>
            <a:ext cx="455852" cy="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Golos Text" panose="020B0503020202020204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03675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Сбор данных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C18E703-9B16-3AEC-A282-72DCB0C4B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85607"/>
            <a:ext cx="7467600" cy="3447143"/>
          </a:xfrm>
        </p:spPr>
        <p:txBody>
          <a:bodyPr>
            <a:normAutofit/>
          </a:bodyPr>
          <a:lstStyle/>
          <a:p>
            <a:pPr algn="just"/>
            <a:r>
              <a:rPr lang="ru-RU" sz="1200" dirty="0">
                <a:effectLst/>
                <a:latin typeface="Golos Text" panose="020B0503020202020204"/>
                <a:ea typeface="Times New Roman" panose="02020603050405020304" pitchFamily="18" charset="0"/>
              </a:rPr>
              <a:t>Было установлено, что соотношение между исследованиями о формировании УТ, </a:t>
            </a:r>
            <a:r>
              <a:rPr lang="ru-RU" sz="1200" dirty="0">
                <a:solidFill>
                  <a:srgbClr val="252525"/>
                </a:solidFill>
                <a:effectLst/>
                <a:latin typeface="Golos Text" panose="020B0503020202020204"/>
                <a:ea typeface="Times New Roman" panose="02020603050405020304" pitchFamily="18" charset="0"/>
              </a:rPr>
              <a:t>обладающих красной или БИК ФЛ, и УТ, излучающих в любой другой области спектра, составляет примерно 1:20.</a:t>
            </a:r>
            <a:endParaRPr lang="ru-RU" sz="1200" dirty="0">
              <a:latin typeface="Golos Text" panose="020B0503020202020204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610FA8-EC12-019B-4496-41CA13663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704" y="1609573"/>
            <a:ext cx="6190093" cy="2702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1A24E5-372A-F103-1FB5-230378AA9540}"/>
              </a:ext>
            </a:extLst>
          </p:cNvPr>
          <p:cNvSpPr txBox="1"/>
          <p:nvPr/>
        </p:nvSpPr>
        <p:spPr>
          <a:xfrm>
            <a:off x="8720797" y="4759585"/>
            <a:ext cx="455852" cy="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Golos Text" panose="020B0503020202020204"/>
              </a:rPr>
              <a:t>7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D7482F-209C-48F7-3D77-F8071A6BF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5" y="1697399"/>
            <a:ext cx="14351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00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Анализ полученных данных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70608E9D-6606-F612-66B1-6F8588E940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5429" y="1343944"/>
            <a:ext cx="3352920" cy="313348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B4DAF3-8D79-1424-D62B-44D8FDC3E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933" y="1707049"/>
            <a:ext cx="4318938" cy="2285529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C1ABC8D-7528-A336-4630-DA715DCC849C}"/>
              </a:ext>
            </a:extLst>
          </p:cNvPr>
          <p:cNvCxnSpPr>
            <a:cxnSpLocks/>
          </p:cNvCxnSpPr>
          <p:nvPr/>
        </p:nvCxnSpPr>
        <p:spPr>
          <a:xfrm>
            <a:off x="4289954" y="977774"/>
            <a:ext cx="0" cy="386583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65B605-85C0-E0C0-7FE4-3690F9D7D92E}"/>
              </a:ext>
            </a:extLst>
          </p:cNvPr>
          <p:cNvSpPr txBox="1"/>
          <p:nvPr/>
        </p:nvSpPr>
        <p:spPr>
          <a:xfrm>
            <a:off x="8720797" y="4759585"/>
            <a:ext cx="455852" cy="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Golos Text" panose="020B050302020202020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8413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Анализ полученных данных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C1ABC8D-7528-A336-4630-DA715DCC849C}"/>
              </a:ext>
            </a:extLst>
          </p:cNvPr>
          <p:cNvCxnSpPr>
            <a:cxnSpLocks/>
          </p:cNvCxnSpPr>
          <p:nvPr/>
        </p:nvCxnSpPr>
        <p:spPr>
          <a:xfrm>
            <a:off x="4289954" y="977774"/>
            <a:ext cx="0" cy="386583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D3766D-8023-4D57-0417-BC3770848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08225"/>
            <a:ext cx="3461045" cy="320492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1457E9-BF1E-567C-FC21-0144941C0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654" y="1121940"/>
            <a:ext cx="2097100" cy="15856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627A1D2-61CC-2E16-7A8E-EFB92C559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703" y="1121940"/>
            <a:ext cx="2097097" cy="160628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5689BCF-98AE-0968-CD49-845FA2C2D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523" y="2947468"/>
            <a:ext cx="2454359" cy="1819315"/>
          </a:xfrm>
          <a:prstGeom prst="rect">
            <a:avLst/>
          </a:prstGeom>
        </p:spPr>
      </p:pic>
      <p:sp>
        <p:nvSpPr>
          <p:cNvPr id="13" name="Двойная стрелка влево/вправо 12">
            <a:extLst>
              <a:ext uri="{FF2B5EF4-FFF2-40B4-BE49-F238E27FC236}">
                <a16:creationId xmlns:a16="http://schemas.microsoft.com/office/drawing/2014/main" id="{FF88059E-60E5-6ED8-2945-E772DB92967D}"/>
              </a:ext>
            </a:extLst>
          </p:cNvPr>
          <p:cNvSpPr/>
          <p:nvPr/>
        </p:nvSpPr>
        <p:spPr>
          <a:xfrm>
            <a:off x="4010685" y="2661767"/>
            <a:ext cx="561315" cy="379680"/>
          </a:xfrm>
          <a:prstGeom prst="leftRightArrow">
            <a:avLst/>
          </a:prstGeom>
          <a:solidFill>
            <a:schemeClr val="accent1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05AE34-C1EC-FE0C-B759-8FAA92A3E01E}"/>
              </a:ext>
            </a:extLst>
          </p:cNvPr>
          <p:cNvSpPr txBox="1"/>
          <p:nvPr/>
        </p:nvSpPr>
        <p:spPr>
          <a:xfrm>
            <a:off x="8720797" y="4759585"/>
            <a:ext cx="455852" cy="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Golos Text" panose="020B050302020202020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7792944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5836</TotalTime>
  <Words>804</Words>
  <Application>Microsoft Macintosh PowerPoint</Application>
  <PresentationFormat>Экран (16:9)</PresentationFormat>
  <Paragraphs>118</Paragraphs>
  <Slides>17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9" baseType="lpstr">
      <vt:lpstr>ALS Gorizont Bold Expanded</vt:lpstr>
      <vt:lpstr>Arial</vt:lpstr>
      <vt:lpstr>Calibri</vt:lpstr>
      <vt:lpstr>Cambria Math</vt:lpstr>
      <vt:lpstr>Golos Text</vt:lpstr>
      <vt:lpstr>Golos Text DemiBold</vt:lpstr>
      <vt:lpstr>Open Sans</vt:lpstr>
      <vt:lpstr>Roboto</vt:lpstr>
      <vt:lpstr>system-ui</vt:lpstr>
      <vt:lpstr>Times New Roman</vt:lpstr>
      <vt:lpstr>Тема1</vt:lpstr>
      <vt:lpstr>Origin95.Graph</vt:lpstr>
      <vt:lpstr>Установление зависимостей положения оптических переходов углеродных наночастиц в красной и ближней инфракрасной спектральных областях</vt:lpstr>
      <vt:lpstr>Актуальность: создание модели предугадывания параметров синтеза УТ</vt:lpstr>
      <vt:lpstr>Цель и задачи работы</vt:lpstr>
      <vt:lpstr>Синтез углеродных точек</vt:lpstr>
      <vt:lpstr>Оптические свойства углеродных точек</vt:lpstr>
      <vt:lpstr>Применение углеродных точек</vt:lpstr>
      <vt:lpstr>Сбор данных</vt:lpstr>
      <vt:lpstr>Анализ полученных данных</vt:lpstr>
      <vt:lpstr>Анализ полученных данных</vt:lpstr>
      <vt:lpstr>Кластеризация</vt:lpstr>
      <vt:lpstr>Кластеризация: анализ</vt:lpstr>
      <vt:lpstr>Кластеризация: анализ</vt:lpstr>
      <vt:lpstr>Верификация: эксперимент</vt:lpstr>
      <vt:lpstr>Верификация: множественная линейная  регрессия (CD-U)</vt:lpstr>
      <vt:lpstr>Верификация: множественная линейная  регрессия (CD-ref)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Тучин Владислав Сергеевич</cp:lastModifiedBy>
  <cp:revision>148</cp:revision>
  <dcterms:created xsi:type="dcterms:W3CDTF">2014-06-27T12:30:22Z</dcterms:created>
  <dcterms:modified xsi:type="dcterms:W3CDTF">2023-05-25T21:08:29Z</dcterms:modified>
</cp:coreProperties>
</file>